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346" r:id="rId2"/>
    <p:sldId id="539" r:id="rId3"/>
    <p:sldId id="540" r:id="rId4"/>
    <p:sldId id="541" r:id="rId5"/>
    <p:sldId id="542" r:id="rId6"/>
    <p:sldId id="543" r:id="rId7"/>
    <p:sldId id="358" r:id="rId8"/>
    <p:sldId id="422" r:id="rId9"/>
    <p:sldId id="535" r:id="rId10"/>
    <p:sldId id="370" r:id="rId11"/>
    <p:sldId id="423" r:id="rId12"/>
    <p:sldId id="374" r:id="rId13"/>
    <p:sldId id="375" r:id="rId14"/>
    <p:sldId id="433" r:id="rId15"/>
    <p:sldId id="376" r:id="rId16"/>
    <p:sldId id="431" r:id="rId17"/>
    <p:sldId id="434" r:id="rId18"/>
    <p:sldId id="435" r:id="rId19"/>
    <p:sldId id="436" r:id="rId20"/>
    <p:sldId id="379" r:id="rId21"/>
    <p:sldId id="437" r:id="rId22"/>
    <p:sldId id="439" r:id="rId23"/>
    <p:sldId id="438" r:id="rId24"/>
    <p:sldId id="440" r:id="rId25"/>
    <p:sldId id="441" r:id="rId26"/>
    <p:sldId id="442" r:id="rId27"/>
    <p:sldId id="445" r:id="rId28"/>
    <p:sldId id="447" r:id="rId29"/>
    <p:sldId id="449" r:id="rId30"/>
    <p:sldId id="450" r:id="rId31"/>
    <p:sldId id="451" r:id="rId32"/>
    <p:sldId id="452" r:id="rId33"/>
    <p:sldId id="446" r:id="rId34"/>
    <p:sldId id="453" r:id="rId35"/>
    <p:sldId id="456" r:id="rId36"/>
    <p:sldId id="457" r:id="rId37"/>
    <p:sldId id="458" r:id="rId38"/>
    <p:sldId id="459" r:id="rId39"/>
    <p:sldId id="536" r:id="rId40"/>
    <p:sldId id="460" r:id="rId41"/>
    <p:sldId id="461" r:id="rId42"/>
    <p:sldId id="463" r:id="rId43"/>
    <p:sldId id="464" r:id="rId44"/>
    <p:sldId id="465" r:id="rId45"/>
    <p:sldId id="466" r:id="rId46"/>
    <p:sldId id="529" r:id="rId47"/>
    <p:sldId id="443" r:id="rId48"/>
    <p:sldId id="467" r:id="rId49"/>
    <p:sldId id="469" r:id="rId50"/>
    <p:sldId id="468" r:id="rId51"/>
    <p:sldId id="470" r:id="rId52"/>
    <p:sldId id="471" r:id="rId53"/>
    <p:sldId id="390" r:id="rId54"/>
    <p:sldId id="426" r:id="rId55"/>
    <p:sldId id="427" r:id="rId56"/>
    <p:sldId id="428" r:id="rId57"/>
    <p:sldId id="429" r:id="rId58"/>
    <p:sldId id="538" r:id="rId59"/>
    <p:sldId id="544" r:id="rId60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90" autoAdjust="0"/>
    <p:restoredTop sz="95196" autoAdjust="0"/>
  </p:normalViewPr>
  <p:slideViewPr>
    <p:cSldViewPr>
      <p:cViewPr varScale="1">
        <p:scale>
          <a:sx n="85" d="100"/>
          <a:sy n="85" d="100"/>
        </p:scale>
        <p:origin x="1411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766AD4-FA3B-4BBE-8CC4-51DEFAC11352}" type="datetimeFigureOut">
              <a:rPr lang="tr-TR" smtClean="0"/>
              <a:t>25.05.2025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989BD-54C4-4669-870D-1E0819B0B7B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96698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Bef>
                <a:spcPts val="200"/>
              </a:spcBef>
            </a:pPr>
            <a:r>
              <a:rPr lang="en-US" sz="1200"/>
              <a:t>Diğer detaylı bilgiler için,</a:t>
            </a:r>
          </a:p>
          <a:p>
            <a:pPr algn="just">
              <a:spcBef>
                <a:spcPts val="200"/>
              </a:spcBef>
            </a:pPr>
            <a:r>
              <a:rPr lang="en-US" sz="1200"/>
              <a:t>https://paulbourke.net/dataformats/obj/</a:t>
            </a:r>
          </a:p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9989BD-54C4-4669-870D-1E0819B0B7B4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133375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 Yer Tutucusu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tr-TR" altLang="tr-TR" dirty="0"/>
                  <a:t>Verilen 6 köşe noktası için poligon dolum alanları</a:t>
                </a:r>
              </a:p>
              <a:p>
                <a:pPr lvl="1"/>
                <a:r>
                  <a:rPr lang="tr-TR" altLang="tr-TR"/>
                  <a:t>Dört </a:t>
                </a:r>
                <a:r>
                  <a:rPr lang="en-US" altLang="tr-TR"/>
                  <a:t>adet </a:t>
                </a:r>
                <a:r>
                  <a:rPr lang="tr-TR" altLang="tr-TR"/>
                  <a:t>bağlı </a:t>
                </a:r>
                <a:r>
                  <a:rPr lang="tr-TR" altLang="tr-TR" dirty="0"/>
                  <a:t>üçgen alanı</a:t>
                </a:r>
              </a:p>
              <a:p>
                <a:pPr lvl="1"/>
                <a:r>
                  <a:rPr lang="tr-TR" dirty="0"/>
                  <a:t>N nokta için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/>
                      </a:rPr>
                      <m:t>𝑁</m:t>
                    </m:r>
                    <m:r>
                      <a:rPr lang="tr-TR" b="0" i="1" smtClean="0">
                        <a:latin typeface="Cambria Math"/>
                      </a:rPr>
                      <m:t>−2</m:t>
                    </m:r>
                  </m:oMath>
                </a14:m>
                <a:r>
                  <a:rPr lang="tr-TR" dirty="0"/>
                  <a:t> üçgen</a:t>
                </a:r>
              </a:p>
              <a:p>
                <a:pPr lvl="1"/>
                <a:r>
                  <a:rPr lang="tr-TR" dirty="0"/>
                  <a:t>n üçgen indeksi ise</a:t>
                </a:r>
              </a:p>
              <a:p>
                <a:pPr lvl="2"/>
                <a:r>
                  <a:rPr lang="tr-TR" dirty="0"/>
                  <a:t>n=1 (p</a:t>
                </a:r>
                <a:r>
                  <a:rPr lang="tr-TR" baseline="-25000" dirty="0"/>
                  <a:t>1</a:t>
                </a:r>
                <a:r>
                  <a:rPr lang="tr-TR" dirty="0"/>
                  <a:t>, p</a:t>
                </a:r>
                <a:r>
                  <a:rPr lang="tr-TR" baseline="-25000" dirty="0"/>
                  <a:t>2</a:t>
                </a:r>
                <a:r>
                  <a:rPr lang="tr-TR" dirty="0"/>
                  <a:t>, p</a:t>
                </a:r>
                <a:r>
                  <a:rPr lang="tr-TR" baseline="-25000" dirty="0"/>
                  <a:t>6</a:t>
                </a:r>
                <a:r>
                  <a:rPr lang="tr-TR" dirty="0"/>
                  <a:t>)</a:t>
                </a:r>
              </a:p>
              <a:p>
                <a:pPr lvl="2"/>
                <a:r>
                  <a:rPr lang="tr-TR" dirty="0"/>
                  <a:t>n=2 (p</a:t>
                </a:r>
                <a:r>
                  <a:rPr lang="tr-TR" baseline="-25000" dirty="0"/>
                  <a:t>6</a:t>
                </a:r>
                <a:r>
                  <a:rPr lang="tr-TR" dirty="0"/>
                  <a:t>, p</a:t>
                </a:r>
                <a:r>
                  <a:rPr lang="tr-TR" baseline="-25000" dirty="0"/>
                  <a:t>2</a:t>
                </a:r>
                <a:r>
                  <a:rPr lang="tr-TR" dirty="0"/>
                  <a:t>, p</a:t>
                </a:r>
                <a:r>
                  <a:rPr lang="tr-TR" baseline="-25000" dirty="0"/>
                  <a:t>3</a:t>
                </a:r>
                <a:r>
                  <a:rPr lang="tr-TR" dirty="0"/>
                  <a:t>)</a:t>
                </a:r>
              </a:p>
              <a:p>
                <a:pPr lvl="2"/>
                <a:r>
                  <a:rPr lang="tr-TR" dirty="0"/>
                  <a:t>n=3 (p</a:t>
                </a:r>
                <a:r>
                  <a:rPr lang="tr-TR" baseline="-25000" dirty="0"/>
                  <a:t>6</a:t>
                </a:r>
                <a:r>
                  <a:rPr lang="tr-TR" dirty="0"/>
                  <a:t>, p</a:t>
                </a:r>
                <a:r>
                  <a:rPr lang="tr-TR" baseline="-25000" dirty="0"/>
                  <a:t>3</a:t>
                </a:r>
                <a:r>
                  <a:rPr lang="tr-TR" dirty="0"/>
                  <a:t>, p</a:t>
                </a:r>
                <a:r>
                  <a:rPr lang="tr-TR" baseline="-25000" dirty="0"/>
                  <a:t>5</a:t>
                </a:r>
                <a:r>
                  <a:rPr lang="tr-TR" dirty="0"/>
                  <a:t>)</a:t>
                </a:r>
              </a:p>
              <a:p>
                <a:pPr lvl="2"/>
                <a:r>
                  <a:rPr lang="tr-TR" dirty="0"/>
                  <a:t>n=4 (p</a:t>
                </a:r>
                <a:r>
                  <a:rPr lang="tr-TR" baseline="-25000" dirty="0"/>
                  <a:t>5</a:t>
                </a:r>
                <a:r>
                  <a:rPr lang="tr-TR" dirty="0"/>
                  <a:t>, p</a:t>
                </a:r>
                <a:r>
                  <a:rPr lang="tr-TR" baseline="-25000" dirty="0"/>
                  <a:t>3</a:t>
                </a:r>
                <a:r>
                  <a:rPr lang="tr-TR" dirty="0"/>
                  <a:t>, p</a:t>
                </a:r>
                <a:r>
                  <a:rPr lang="tr-TR" baseline="-25000" dirty="0"/>
                  <a:t>4</a:t>
                </a:r>
                <a:r>
                  <a:rPr lang="tr-TR" dirty="0"/>
                  <a:t>)</a:t>
                </a:r>
              </a:p>
              <a:p>
                <a:pPr lvl="1"/>
                <a:r>
                  <a:rPr lang="tr-TR" dirty="0"/>
                  <a:t>n tek ise listeden (n, n+1, n+2) indekslerindeki noktalar seçilir.</a:t>
                </a:r>
              </a:p>
              <a:p>
                <a:pPr lvl="1"/>
                <a:r>
                  <a:rPr lang="tr-TR" dirty="0"/>
                  <a:t>n çift ise listeden (n+1, n, n+2) indekslerindeki noktalar </a:t>
                </a:r>
                <a:r>
                  <a:rPr lang="tr-TR"/>
                  <a:t>seçilir.</a:t>
                </a:r>
                <a:endParaRPr lang="en-US" dirty="0"/>
              </a:p>
            </p:txBody>
          </p:sp>
        </mc:Choice>
        <mc:Fallback xmlns="">
          <p:sp>
            <p:nvSpPr>
              <p:cNvPr id="3" name="Not Yer Tutucusu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tr-TR" altLang="tr-TR" dirty="0" smtClean="0"/>
                  <a:t>Verilen 6 köşe noktası için poligon dolum alanları</a:t>
                </a:r>
              </a:p>
              <a:p>
                <a:pPr lvl="1"/>
                <a:r>
                  <a:rPr lang="tr-TR" altLang="tr-TR" smtClean="0"/>
                  <a:t>Dört </a:t>
                </a:r>
                <a:r>
                  <a:rPr lang="en-US" altLang="tr-TR" smtClean="0"/>
                  <a:t>adet </a:t>
                </a:r>
                <a:r>
                  <a:rPr lang="tr-TR" altLang="tr-TR" smtClean="0"/>
                  <a:t>bağlı </a:t>
                </a:r>
                <a:r>
                  <a:rPr lang="tr-TR" altLang="tr-TR" dirty="0"/>
                  <a:t>üçgen </a:t>
                </a:r>
                <a:r>
                  <a:rPr lang="tr-TR" altLang="tr-TR" dirty="0" smtClean="0"/>
                  <a:t>alanı</a:t>
                </a:r>
                <a:endParaRPr lang="tr-TR" altLang="tr-TR" dirty="0"/>
              </a:p>
              <a:p>
                <a:pPr lvl="1"/>
                <a:r>
                  <a:rPr lang="tr-TR" dirty="0"/>
                  <a:t>N nokta için </a:t>
                </a:r>
                <a:r>
                  <a:rPr lang="tr-TR" b="0" i="0" smtClean="0">
                    <a:latin typeface="Cambria Math"/>
                  </a:rPr>
                  <a:t>𝑁−2</a:t>
                </a:r>
                <a:r>
                  <a:rPr lang="tr-TR" dirty="0"/>
                  <a:t> </a:t>
                </a:r>
                <a:r>
                  <a:rPr lang="tr-TR" dirty="0" smtClean="0"/>
                  <a:t>üçgen</a:t>
                </a:r>
              </a:p>
              <a:p>
                <a:pPr lvl="1"/>
                <a:r>
                  <a:rPr lang="tr-TR" dirty="0" smtClean="0"/>
                  <a:t>n üçgen indeksi ise</a:t>
                </a:r>
              </a:p>
              <a:p>
                <a:pPr lvl="2"/>
                <a:r>
                  <a:rPr lang="tr-TR" dirty="0" smtClean="0"/>
                  <a:t>n=1 (p</a:t>
                </a:r>
                <a:r>
                  <a:rPr lang="tr-TR" baseline="-25000" dirty="0" smtClean="0"/>
                  <a:t>1</a:t>
                </a:r>
                <a:r>
                  <a:rPr lang="tr-TR" dirty="0" smtClean="0"/>
                  <a:t>, p</a:t>
                </a:r>
                <a:r>
                  <a:rPr lang="tr-TR" baseline="-25000" dirty="0"/>
                  <a:t>2</a:t>
                </a:r>
                <a:r>
                  <a:rPr lang="tr-TR" dirty="0" smtClean="0"/>
                  <a:t>, p</a:t>
                </a:r>
                <a:r>
                  <a:rPr lang="tr-TR" baseline="-25000" dirty="0"/>
                  <a:t>6</a:t>
                </a:r>
                <a:r>
                  <a:rPr lang="tr-TR" dirty="0" smtClean="0"/>
                  <a:t>)</a:t>
                </a:r>
              </a:p>
              <a:p>
                <a:pPr lvl="2"/>
                <a:r>
                  <a:rPr lang="tr-TR" dirty="0" smtClean="0"/>
                  <a:t>n=2 </a:t>
                </a:r>
                <a:r>
                  <a:rPr lang="tr-TR" dirty="0"/>
                  <a:t>(</a:t>
                </a:r>
                <a:r>
                  <a:rPr lang="tr-TR" dirty="0" smtClean="0"/>
                  <a:t>p</a:t>
                </a:r>
                <a:r>
                  <a:rPr lang="tr-TR" baseline="-25000" dirty="0" smtClean="0"/>
                  <a:t>6</a:t>
                </a:r>
                <a:r>
                  <a:rPr lang="tr-TR" dirty="0" smtClean="0"/>
                  <a:t>, p</a:t>
                </a:r>
                <a:r>
                  <a:rPr lang="tr-TR" baseline="-25000" dirty="0" smtClean="0"/>
                  <a:t>2</a:t>
                </a:r>
                <a:r>
                  <a:rPr lang="tr-TR" dirty="0" smtClean="0"/>
                  <a:t>, p</a:t>
                </a:r>
                <a:r>
                  <a:rPr lang="tr-TR" baseline="-25000" dirty="0" smtClean="0"/>
                  <a:t>3</a:t>
                </a:r>
                <a:r>
                  <a:rPr lang="tr-TR" dirty="0" smtClean="0"/>
                  <a:t>)</a:t>
                </a:r>
              </a:p>
              <a:p>
                <a:pPr lvl="2"/>
                <a:r>
                  <a:rPr lang="tr-TR" dirty="0" smtClean="0"/>
                  <a:t>n=3 </a:t>
                </a:r>
                <a:r>
                  <a:rPr lang="tr-TR" dirty="0"/>
                  <a:t>(p</a:t>
                </a:r>
                <a:r>
                  <a:rPr lang="tr-TR" baseline="-25000" dirty="0"/>
                  <a:t>6</a:t>
                </a:r>
                <a:r>
                  <a:rPr lang="tr-TR" dirty="0"/>
                  <a:t>, </a:t>
                </a:r>
                <a:r>
                  <a:rPr lang="tr-TR" dirty="0" smtClean="0"/>
                  <a:t>p</a:t>
                </a:r>
                <a:r>
                  <a:rPr lang="tr-TR" baseline="-25000" dirty="0" smtClean="0"/>
                  <a:t>3</a:t>
                </a:r>
                <a:r>
                  <a:rPr lang="tr-TR" dirty="0" smtClean="0"/>
                  <a:t>, p</a:t>
                </a:r>
                <a:r>
                  <a:rPr lang="tr-TR" baseline="-25000" dirty="0" smtClean="0"/>
                  <a:t>5</a:t>
                </a:r>
                <a:r>
                  <a:rPr lang="tr-TR" dirty="0" smtClean="0"/>
                  <a:t>)</a:t>
                </a:r>
              </a:p>
              <a:p>
                <a:pPr lvl="2"/>
                <a:r>
                  <a:rPr lang="tr-TR" dirty="0" smtClean="0"/>
                  <a:t>n=4 </a:t>
                </a:r>
                <a:r>
                  <a:rPr lang="tr-TR" dirty="0"/>
                  <a:t>(</a:t>
                </a:r>
                <a:r>
                  <a:rPr lang="tr-TR" dirty="0" smtClean="0"/>
                  <a:t>p</a:t>
                </a:r>
                <a:r>
                  <a:rPr lang="tr-TR" baseline="-25000" dirty="0" smtClean="0"/>
                  <a:t>5</a:t>
                </a:r>
                <a:r>
                  <a:rPr lang="tr-TR" dirty="0" smtClean="0"/>
                  <a:t>, p</a:t>
                </a:r>
                <a:r>
                  <a:rPr lang="tr-TR" baseline="-25000" dirty="0" smtClean="0"/>
                  <a:t>3</a:t>
                </a:r>
                <a:r>
                  <a:rPr lang="tr-TR" dirty="0" smtClean="0"/>
                  <a:t>, p</a:t>
                </a:r>
                <a:r>
                  <a:rPr lang="tr-TR" baseline="-25000" dirty="0" smtClean="0"/>
                  <a:t>4</a:t>
                </a:r>
                <a:r>
                  <a:rPr lang="tr-TR" dirty="0" smtClean="0"/>
                  <a:t>)</a:t>
                </a:r>
              </a:p>
              <a:p>
                <a:pPr lvl="1"/>
                <a:r>
                  <a:rPr lang="tr-TR" dirty="0" smtClean="0"/>
                  <a:t>n tek ise listeden (n, n+1, n+2) indekslerindeki noktalar seçilir.</a:t>
                </a:r>
              </a:p>
              <a:p>
                <a:pPr lvl="1"/>
                <a:r>
                  <a:rPr lang="tr-TR" dirty="0"/>
                  <a:t>n </a:t>
                </a:r>
                <a:r>
                  <a:rPr lang="tr-TR" dirty="0" smtClean="0"/>
                  <a:t>çift ise listeden (n+1, n, </a:t>
                </a:r>
                <a:r>
                  <a:rPr lang="tr-TR" dirty="0"/>
                  <a:t>n+2) indekslerindeki </a:t>
                </a:r>
                <a:r>
                  <a:rPr lang="tr-TR" dirty="0" smtClean="0"/>
                  <a:t>noktalar </a:t>
                </a:r>
                <a:r>
                  <a:rPr lang="tr-TR" smtClean="0"/>
                  <a:t>seçilir</a:t>
                </a:r>
                <a:r>
                  <a:rPr lang="tr-TR" smtClean="0"/>
                  <a:t>.</a:t>
                </a:r>
                <a:endParaRPr lang="en-US" dirty="0"/>
              </a:p>
            </p:txBody>
          </p:sp>
        </mc:Fallback>
      </mc:AlternateContent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9989BD-54C4-4669-870D-1E0819B0B7B4}" type="slidenum">
              <a:rPr lang="tr-TR" smtClean="0"/>
              <a:t>32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71491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4BA018D-5487-4A4A-9DFC-40DF38B51E0D}" type="slidenum">
              <a:rPr lang="en-US" sz="1200"/>
              <a:pPr eaLnBrk="1" hangingPunct="1"/>
              <a:t>39</a:t>
            </a:fld>
            <a:endParaRPr lang="en-US" sz="120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786187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4BA018D-5487-4A4A-9DFC-40DF38B51E0D}" type="slidenum">
              <a:rPr lang="en-US" sz="1200"/>
              <a:pPr eaLnBrk="1" hangingPunct="1"/>
              <a:t>47</a:t>
            </a:fld>
            <a:endParaRPr lang="en-US" sz="120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4BA018D-5487-4A4A-9DFC-40DF38B51E0D}" type="slidenum">
              <a:rPr lang="en-US" sz="1200"/>
              <a:pPr eaLnBrk="1" hangingPunct="1"/>
              <a:t>48</a:t>
            </a:fld>
            <a:endParaRPr lang="en-US" sz="120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4BA018D-5487-4A4A-9DFC-40DF38B51E0D}" type="slidenum">
              <a:rPr lang="en-US" sz="1200"/>
              <a:pPr eaLnBrk="1" hangingPunct="1"/>
              <a:t>49</a:t>
            </a:fld>
            <a:endParaRPr lang="en-US" sz="120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4BA018D-5487-4A4A-9DFC-40DF38B51E0D}" type="slidenum">
              <a:rPr lang="en-US" sz="1200"/>
              <a:pPr eaLnBrk="1" hangingPunct="1"/>
              <a:t>50</a:t>
            </a:fld>
            <a:endParaRPr lang="en-US" sz="120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4BA018D-5487-4A4A-9DFC-40DF38B51E0D}" type="slidenum">
              <a:rPr lang="en-US" sz="1200"/>
              <a:pPr eaLnBrk="1" hangingPunct="1"/>
              <a:t>51</a:t>
            </a:fld>
            <a:endParaRPr lang="en-US" sz="120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4BA018D-5487-4A4A-9DFC-40DF38B51E0D}" type="slidenum">
              <a:rPr lang="en-US" sz="1200"/>
              <a:pPr eaLnBrk="1" hangingPunct="1"/>
              <a:t>52</a:t>
            </a:fld>
            <a:endParaRPr lang="en-US" sz="120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B0518C3-519A-45F6-B2F3-8C560AD8108D}" type="slidenum">
              <a:rPr lang="en-US" sz="1200"/>
              <a:pPr eaLnBrk="1" hangingPunct="1"/>
              <a:t>53</a:t>
            </a:fld>
            <a:endParaRPr lang="en-US" sz="120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9DE947F-89DC-4D8C-818F-C86684815CC5}" type="slidenum">
              <a:rPr lang="en-US" altLang="tr-TR" sz="1200"/>
              <a:pPr eaLnBrk="1" hangingPunct="1"/>
              <a:t>54</a:t>
            </a:fld>
            <a:endParaRPr lang="en-US" altLang="tr-TR" sz="12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9989BD-54C4-4669-870D-1E0819B0B7B4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791526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9DE947F-89DC-4D8C-818F-C86684815CC5}" type="slidenum">
              <a:rPr lang="en-US" altLang="tr-TR" sz="1200"/>
              <a:pPr eaLnBrk="1" hangingPunct="1"/>
              <a:t>55</a:t>
            </a:fld>
            <a:endParaRPr lang="en-US" altLang="tr-TR" sz="12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9DE947F-89DC-4D8C-818F-C86684815CC5}" type="slidenum">
              <a:rPr lang="en-US" altLang="tr-TR" sz="1200"/>
              <a:pPr eaLnBrk="1" hangingPunct="1"/>
              <a:t>56</a:t>
            </a:fld>
            <a:endParaRPr lang="en-US" altLang="tr-TR" sz="12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9DE947F-89DC-4D8C-818F-C86684815CC5}" type="slidenum">
              <a:rPr lang="en-US" altLang="tr-TR" sz="1200"/>
              <a:pPr eaLnBrk="1" hangingPunct="1"/>
              <a:t>57</a:t>
            </a:fld>
            <a:endParaRPr lang="en-US" altLang="tr-TR" sz="12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 Yer Tutucusu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1-) x-y-z</a:t>
                </a:r>
                <a:r>
                  <a:rPr lang="en-US" sz="12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baseline="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eksenlerinde</a:t>
                </a:r>
                <a:r>
                  <a:rPr lang="en-US" sz="12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(0.3, 0.3, -0.3) </a:t>
                </a:r>
                <a:r>
                  <a:rPr lang="en-US" sz="1200" kern="1200" baseline="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ölçekleme</a:t>
                </a:r>
                <a:r>
                  <a:rPr lang="en-US" sz="12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ve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(5, 5, 5)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kaydırma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ile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çaydanlık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obj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modelini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metal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dokuda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çizdirme</a:t>
                </a:r>
                <a:endPara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2-) x-y-z</a:t>
                </a:r>
                <a:r>
                  <a:rPr lang="en-US" sz="12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baseline="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eksenlerinde</a:t>
                </a:r>
                <a:r>
                  <a:rPr lang="en-US" sz="12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(0.05, 0.05, 0.05) </a:t>
                </a:r>
                <a:r>
                  <a:rPr lang="en-US" sz="1200" kern="1200" baseline="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ölçekleme</a:t>
                </a:r>
                <a:r>
                  <a:rPr lang="en-US" sz="12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ve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(5, 5, 5)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kaydırma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ile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gezegen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obj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modelini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orijinal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mars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dokusunda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çizdirme</a:t>
                </a:r>
                <a:endPara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3-) x-y-z</a:t>
                </a:r>
                <a:r>
                  <a:rPr lang="en-US" sz="12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baseline="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eksenlerinde</a:t>
                </a:r>
                <a:r>
                  <a:rPr lang="en-US" sz="12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(4, 4, 4)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ölçekleme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ve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iki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noktası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P</a:t>
                </a:r>
                <a:r>
                  <a:rPr lang="en-US" sz="1200" kern="1200" baseline="-250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0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=</a:t>
                </a:r>
                <a:r>
                  <a:rPr lang="en-US" sz="12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(-2, 5, 3) </a:t>
                </a:r>
                <a:r>
                  <a:rPr lang="en-US" sz="1200" kern="1200" baseline="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ve</a:t>
                </a:r>
                <a:r>
                  <a:rPr lang="en-US" sz="12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P</a:t>
                </a:r>
                <a:r>
                  <a:rPr lang="en-US" sz="1200" kern="1200" baseline="-250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1</a:t>
                </a:r>
                <a:r>
                  <a:rPr lang="en-US" sz="12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= (-8, 9, 5)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olan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bir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genel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eksen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baseline="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etrafında</a:t>
                </a:r>
                <a:r>
                  <a:rPr lang="en-US" sz="12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60</a:t>
                </a:r>
                <a14:m>
                  <m:oMath xmlns:m="http://schemas.openxmlformats.org/officeDocument/2006/math">
                    <m:r>
                      <a:rPr lang="en-US" sz="1200" i="1" kern="1200" baseline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°</m:t>
                    </m:r>
                  </m:oMath>
                </a14:m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döndürme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ile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ev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bitkisi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off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modelini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yeşil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mermer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dokuda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çizdirme</a:t>
                </a:r>
                <a:endPara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4-) x-y-z</a:t>
                </a:r>
                <a:r>
                  <a:rPr lang="en-US" sz="12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baseline="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eksenlerinde</a:t>
                </a:r>
                <a:r>
                  <a:rPr lang="en-US" sz="12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(0.1, 0.1, 0.1)  </a:t>
                </a:r>
                <a:r>
                  <a:rPr lang="en-US" sz="1200" kern="1200" baseline="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ölçekleme</a:t>
                </a:r>
                <a:r>
                  <a:rPr lang="en-US" sz="12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ve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(-2, 5, 3)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kaydırma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ile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kaya obj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modelini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orijinal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kaya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dokusunda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çizdirme</a:t>
                </a:r>
                <a:endPara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5-) (10, 10, -10)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sabit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noktasına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göre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x-y-z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eksenlerinde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sırasıyla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(0.1, -0.1, 0.1)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ölçekleme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ile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hava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balonu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obj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modelini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ahşap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dokuda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çizdirme</a:t>
                </a:r>
                <a:endPara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6-) (-3, -3, 3)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orijinli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, x’-y’-z’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eksenleri</a:t>
                </a:r>
                <a:r>
                  <a:rPr lang="en-US" sz="12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baseline="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sırasıyla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z-x-y</a:t>
                </a:r>
                <a:r>
                  <a:rPr lang="en-US" sz="12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baseline="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eksenleriyle</a:t>
                </a:r>
                <a:r>
                  <a:rPr lang="en-US" sz="12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baseline="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hizalı</a:t>
                </a:r>
                <a:r>
                  <a:rPr lang="en-US" sz="12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baseline="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ve</a:t>
                </a:r>
                <a:r>
                  <a:rPr lang="en-US" sz="12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baseline="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ölçeği</a:t>
                </a:r>
                <a:r>
                  <a:rPr lang="en-US" sz="12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x’-y’-z’</a:t>
                </a:r>
                <a:r>
                  <a:rPr lang="en-US" sz="12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baseline="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eksenlerinde</a:t>
                </a:r>
                <a:r>
                  <a:rPr lang="en-US" sz="12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(0.5, 0.5, 0.5) </a:t>
                </a:r>
                <a:r>
                  <a:rPr lang="en-US" sz="1200" kern="1200" baseline="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olan</a:t>
                </a:r>
                <a:r>
                  <a:rPr lang="en-US" sz="12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baseline="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yerel</a:t>
                </a:r>
                <a:r>
                  <a:rPr lang="en-US" sz="12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koordinat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sisteminde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balık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off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modelini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gökyüzü</a:t>
                </a:r>
                <a:r>
                  <a:rPr lang="en-US" sz="12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dokusunda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çizdirme</a:t>
                </a:r>
                <a:endPara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7-) x-y-z</a:t>
                </a:r>
                <a:r>
                  <a:rPr lang="en-US" sz="12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baseline="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eksenlerinde</a:t>
                </a:r>
                <a:r>
                  <a:rPr lang="en-US" sz="12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(0.05, 0.05, 0.05) </a:t>
                </a:r>
                <a:r>
                  <a:rPr lang="en-US" sz="1200" kern="1200" baseline="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ölçekleme</a:t>
                </a:r>
                <a:r>
                  <a:rPr lang="en-US" sz="12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ve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(-3, -3, 3)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kaydırma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ile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gezegen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obj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modelini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orijinal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dokusunda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çizdirme</a:t>
                </a:r>
                <a:endParaRPr 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Not Yer Tutucusu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1-) x-y-z</a:t>
                </a:r>
                <a:r>
                  <a:rPr lang="en-US" sz="1200" kern="1200" baseline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eksenlerinde 0.5 ölçekleme 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ve (-10, -10, -10) kaydırma ile çaydanlık modelini yeşil dokuda çizdirme</a:t>
                </a:r>
              </a:p>
              <a:p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2-) x-y-z</a:t>
                </a:r>
                <a:r>
                  <a:rPr lang="en-US" sz="1200" kern="1200" baseline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eksenlerinde 0.05 ölçekleme 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ve (-10, -10, -10) kaydırma ile gezegen modelini orijinal dokusunda çizdirme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3-) Başlangıç konumu (10, 10, 10) olan y eksenine parallel</a:t>
                </a:r>
                <a:r>
                  <a:rPr lang="en-US" sz="1200" kern="1200" baseline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bir eksen etrafında 150</a:t>
                </a:r>
                <a:r>
                  <a:rPr lang="en-US" sz="1200" i="0" kern="1200" baseline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°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döndürme ile çaydanlık modelini benekli dokuda çizdirme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4-) x-y-z</a:t>
                </a:r>
                <a:r>
                  <a:rPr lang="en-US" sz="1200" kern="1200" baseline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eksenlerinde 0.05 ölçekleme 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ve (10, 10, 10) kaydırma ile gezegen modelini orijinal dokusunda çizdirme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5-) (-10, -10, -10) sabit noktasına göre x-y-z eksenlerinde sırasıyla (0.7, 0.3, 0.3) ölçekleme ile 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çaydanlık modelini 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koyu ahşap 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dokuda 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çizdirme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6-) (-1, -1, -1) orijin noktalı ve eksenleri x-y-z eksenleriyle</a:t>
                </a:r>
                <a:r>
                  <a:rPr lang="en-US" sz="1200" kern="1200" baseline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paralel x’,y’,z’</a:t>
                </a:r>
                <a:r>
                  <a:rPr lang="en-US" sz="1200" kern="1200" baseline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koordinat sistemine göre x-y</a:t>
                </a:r>
                <a:r>
                  <a:rPr lang="en-US" sz="1200" kern="1200" baseline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düzleminde 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yansıtma ile çaydanlık modelini koyu mavi (top) dokuda çizdirme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7-) x-y-z</a:t>
                </a:r>
                <a:r>
                  <a:rPr lang="en-US" sz="1200" kern="1200" baseline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eksenlerinde 0.05 ölçekleme 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ve (-1, -1, -1) kaydırma ile kaya modelini orijinal dokusunda çizdirme</a:t>
                </a:r>
              </a:p>
            </p:txBody>
          </p:sp>
        </mc:Fallback>
      </mc:AlternateContent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7B587-C838-4B17-91B7-604559B97AA1}" type="slidenum">
              <a:rPr lang="tr-TR" smtClean="0"/>
              <a:t>58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904958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989BD-54C4-4669-870D-1E0819B0B7B4}" type="slidenum">
              <a:rPr lang="tr-TR" smtClean="0"/>
              <a:t>59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82774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679A916-6A12-48AF-BD7C-9022825FD206}" type="slidenum">
              <a:rPr lang="en-US" sz="1200"/>
              <a:pPr eaLnBrk="1" hangingPunct="1"/>
              <a:t>10</a:t>
            </a:fld>
            <a:endParaRPr lang="en-US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1F14CB1-FD01-4FB8-A251-EE88C2D97B98}" type="slidenum">
              <a:rPr lang="en-US" sz="1200"/>
              <a:pPr eaLnBrk="1" hangingPunct="1"/>
              <a:t>12</a:t>
            </a:fld>
            <a:endParaRPr lang="en-US" sz="120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5CE4ED1-5784-41C1-A56F-B55988FC5BE5}" type="slidenum">
              <a:rPr lang="en-US" sz="1200"/>
              <a:pPr eaLnBrk="1" hangingPunct="1"/>
              <a:t>13</a:t>
            </a:fld>
            <a:endParaRPr lang="en-US" sz="120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5CE4ED1-5784-41C1-A56F-B55988FC5BE5}" type="slidenum">
              <a:rPr lang="en-US" sz="1200"/>
              <a:pPr eaLnBrk="1" hangingPunct="1"/>
              <a:t>14</a:t>
            </a:fld>
            <a:endParaRPr lang="en-US" sz="120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20AD5FA-5C39-4B5C-9163-29968CFF06BA}" type="slidenum">
              <a:rPr lang="en-US" sz="1200"/>
              <a:pPr eaLnBrk="1" hangingPunct="1"/>
              <a:t>15</a:t>
            </a:fld>
            <a:endParaRPr lang="en-US" sz="120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5CE4ED1-5784-41C1-A56F-B55988FC5BE5}" type="slidenum">
              <a:rPr lang="en-US" sz="1200"/>
              <a:pPr eaLnBrk="1" hangingPunct="1"/>
              <a:t>16</a:t>
            </a:fld>
            <a:endParaRPr lang="en-US" sz="120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E97D164-F45F-410E-8652-A2EB1CF14237}" type="slidenum">
              <a:rPr lang="en-US" sz="1200"/>
              <a:pPr eaLnBrk="1" hangingPunct="1"/>
              <a:t>20</a:t>
            </a:fld>
            <a:endParaRPr lang="en-US" sz="120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25.05.2025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25.05.2025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25.05.2025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25.05.2025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25.05.2025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25.05.2025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25.05.2025</a:t>
            </a:fld>
            <a:endParaRPr lang="tr-TR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25.05.2025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25.05.2025</a:t>
            </a:fld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25.05.2025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25.05.2025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 Yer Tutucusu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720DD-5B6D-40BF-8493-A6B52D484E6B}" type="datetimeFigureOut">
              <a:rPr lang="tr-TR" smtClean="0"/>
              <a:t>25.05.2025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10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wm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290.png"/><Relationship Id="rId7" Type="http://schemas.openxmlformats.org/officeDocument/2006/relationships/image" Target="../media/image3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../media/image310.png"/><Relationship Id="rId10" Type="http://schemas.openxmlformats.org/officeDocument/2006/relationships/image" Target="../media/image360.png"/><Relationship Id="rId4" Type="http://schemas.openxmlformats.org/officeDocument/2006/relationships/image" Target="../media/image30.png"/><Relationship Id="rId9" Type="http://schemas.openxmlformats.org/officeDocument/2006/relationships/image" Target="../media/image3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28.png"/><Relationship Id="rId5" Type="http://schemas.openxmlformats.org/officeDocument/2006/relationships/image" Target="../media/image40.png"/><Relationship Id="rId10" Type="http://schemas.openxmlformats.org/officeDocument/2006/relationships/image" Target="../media/image43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90.png"/><Relationship Id="rId7" Type="http://schemas.openxmlformats.org/officeDocument/2006/relationships/image" Target="../media/image44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60.png"/><Relationship Id="rId10" Type="http://schemas.openxmlformats.org/officeDocument/2006/relationships/image" Target="../media/image470.png"/><Relationship Id="rId4" Type="http://schemas.openxmlformats.org/officeDocument/2006/relationships/image" Target="../media/image350.png"/><Relationship Id="rId9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80.png"/><Relationship Id="rId7" Type="http://schemas.openxmlformats.org/officeDocument/2006/relationships/image" Target="../media/image40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0.png"/><Relationship Id="rId4" Type="http://schemas.openxmlformats.org/officeDocument/2006/relationships/image" Target="../media/image39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8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6.png"/><Relationship Id="rId7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6.png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1.png"/><Relationship Id="rId13" Type="http://schemas.openxmlformats.org/officeDocument/2006/relationships/image" Target="../media/image82.png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11" Type="http://schemas.openxmlformats.org/officeDocument/2006/relationships/image" Target="../media/image740.png"/><Relationship Id="rId5" Type="http://schemas.openxmlformats.org/officeDocument/2006/relationships/image" Target="../media/image74.png"/><Relationship Id="rId10" Type="http://schemas.openxmlformats.org/officeDocument/2006/relationships/image" Target="../media/image730.png"/><Relationship Id="rId4" Type="http://schemas.openxmlformats.org/officeDocument/2006/relationships/image" Target="../media/image66.png"/><Relationship Id="rId9" Type="http://schemas.openxmlformats.org/officeDocument/2006/relationships/image" Target="../media/image7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76.jpe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7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66.pn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9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wmf"/><Relationship Id="rId4" Type="http://schemas.openxmlformats.org/officeDocument/2006/relationships/oleObject" Target="../embeddings/oleObject3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oleObject" Target="../embeddings/oleObject4.bin"/><Relationship Id="rId7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w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12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4.png"/><Relationship Id="rId4" Type="http://schemas.openxmlformats.org/officeDocument/2006/relationships/image" Target="../media/image1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jpe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AĞLAR VE </a:t>
            </a:r>
            <a:r>
              <a:rPr lang="tr-TR" b="1">
                <a:solidFill>
                  <a:schemeClr val="tx1">
                    <a:lumMod val="75000"/>
                    <a:lumOff val="25000"/>
                  </a:schemeClr>
                </a:solidFill>
              </a:rPr>
              <a:t>ŞERİTLE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endParaRPr lang="tr-T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2" descr="http://www.uludag.edu.tr/uploads/5/menu_resimler/logojpe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8640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Başlık 7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BMB </a:t>
            </a:r>
            <a:r>
              <a:rPr lang="tr-TR" b="1">
                <a:solidFill>
                  <a:schemeClr val="tx1">
                    <a:lumMod val="75000"/>
                    <a:lumOff val="25000"/>
                  </a:schemeClr>
                </a:solidFill>
              </a:rPr>
              <a:t>30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22</a:t>
            </a:r>
            <a:b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tr-T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BİLGİSAYAR</a:t>
            </a:r>
            <a:r>
              <a:rPr lang="tr-TR" sz="3600" kern="0" dirty="0">
                <a:solidFill>
                  <a:schemeClr val="accent4">
                    <a:lumMod val="25000"/>
                  </a:schemeClr>
                </a:solidFill>
              </a:rPr>
              <a:t> </a:t>
            </a:r>
            <a:r>
              <a:rPr lang="tr-T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GRAFİKLERİ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78345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İçerik Yer Tutucusu 2"/>
          <p:cNvSpPr>
            <a:spLocks noGrp="1"/>
          </p:cNvSpPr>
          <p:nvPr>
            <p:ph idx="1"/>
          </p:nvPr>
        </p:nvSpPr>
        <p:spPr>
          <a:xfrm>
            <a:off x="251520" y="1628800"/>
            <a:ext cx="8784976" cy="4104456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tr-TR" dirty="0"/>
              <a:t>Kontrol noktaları ara değerlenerek veya kestirilerek şeritler tanımlanabilir.</a:t>
            </a:r>
          </a:p>
          <a:p>
            <a:pPr>
              <a:lnSpc>
                <a:spcPct val="120000"/>
              </a:lnSpc>
            </a:pPr>
            <a:r>
              <a:rPr lang="tr-TR" dirty="0"/>
              <a:t>Ara değerleme:</a:t>
            </a:r>
          </a:p>
          <a:p>
            <a:pPr lvl="1">
              <a:lnSpc>
                <a:spcPct val="120000"/>
              </a:lnSpc>
            </a:pPr>
            <a:r>
              <a:rPr lang="tr-TR" dirty="0"/>
              <a:t>Parçalı sürekli </a:t>
            </a:r>
            <a:r>
              <a:rPr lang="tr-TR" dirty="0" err="1"/>
              <a:t>polinom</a:t>
            </a:r>
            <a:r>
              <a:rPr lang="tr-TR" dirty="0"/>
              <a:t> kesimleri tüm kontrol noktalarından geçer.</a:t>
            </a:r>
          </a:p>
          <a:p>
            <a:pPr lvl="1">
              <a:lnSpc>
                <a:spcPct val="120000"/>
              </a:lnSpc>
            </a:pPr>
            <a:r>
              <a:rPr lang="tr-TR" dirty="0"/>
              <a:t>Kontrol noktaları ara değerlenir.</a:t>
            </a:r>
          </a:p>
          <a:p>
            <a:pPr lvl="1">
              <a:lnSpc>
                <a:spcPct val="120000"/>
              </a:lnSpc>
            </a:pPr>
            <a:endParaRPr lang="tr-TR" dirty="0"/>
          </a:p>
          <a:p>
            <a:pPr>
              <a:lnSpc>
                <a:spcPct val="120000"/>
              </a:lnSpc>
            </a:pPr>
            <a:r>
              <a:rPr lang="tr-TR" dirty="0"/>
              <a:t>Kestirim:</a:t>
            </a:r>
          </a:p>
          <a:p>
            <a:pPr lvl="1">
              <a:lnSpc>
                <a:spcPct val="120000"/>
              </a:lnSpc>
            </a:pPr>
            <a:r>
              <a:rPr lang="tr-TR" dirty="0"/>
              <a:t>Parçalı sürekli </a:t>
            </a:r>
            <a:r>
              <a:rPr lang="tr-TR" dirty="0" err="1"/>
              <a:t>polinom</a:t>
            </a:r>
            <a:r>
              <a:rPr lang="tr-TR" dirty="0"/>
              <a:t> kesimleri tüm kontrol noktalarından geçmez.</a:t>
            </a:r>
          </a:p>
          <a:p>
            <a:pPr lvl="1">
              <a:lnSpc>
                <a:spcPct val="120000"/>
              </a:lnSpc>
            </a:pPr>
            <a:r>
              <a:rPr lang="tr-TR" altLang="tr-TR" dirty="0"/>
              <a:t>Kontrol noktaları kestirilir.</a:t>
            </a:r>
          </a:p>
          <a:p>
            <a:pPr lvl="1">
              <a:lnSpc>
                <a:spcPct val="120000"/>
              </a:lnSpc>
            </a:pPr>
            <a:endParaRPr lang="tr-TR" altLang="tr-TR" dirty="0"/>
          </a:p>
          <a:p>
            <a:pPr lvl="1">
              <a:lnSpc>
                <a:spcPct val="120000"/>
              </a:lnSpc>
            </a:pPr>
            <a:endParaRPr lang="tr-TR" altLang="tr-TR" dirty="0"/>
          </a:p>
          <a:p>
            <a:pPr>
              <a:lnSpc>
                <a:spcPct val="120000"/>
              </a:lnSpc>
            </a:pPr>
            <a:endParaRPr lang="tr-TR" altLang="tr-TR" dirty="0"/>
          </a:p>
        </p:txBody>
      </p:sp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dirty="0"/>
              <a:t>Ara Değerleme ve Kestirim</a:t>
            </a:r>
            <a:endParaRPr lang="en-US" dirty="0"/>
          </a:p>
        </p:txBody>
      </p:sp>
      <p:pic>
        <p:nvPicPr>
          <p:cNvPr id="14339" name="fig14_01.jpg" descr="fig14_01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0"/>
          <a:stretch/>
        </p:blipFill>
        <p:spPr bwMode="auto">
          <a:xfrm rot="16200000">
            <a:off x="6657689" y="2567447"/>
            <a:ext cx="1215158" cy="2794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ADGHFZ0.jpg" descr="AADGHFZ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69"/>
          <a:stretch/>
        </p:blipFill>
        <p:spPr bwMode="auto">
          <a:xfrm>
            <a:off x="5052703" y="5680002"/>
            <a:ext cx="3456384" cy="74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7706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Konveks Zarf (</a:t>
            </a:r>
            <a:r>
              <a:rPr lang="tr-TR" dirty="0" err="1"/>
              <a:t>Convex</a:t>
            </a:r>
            <a:r>
              <a:rPr lang="tr-TR" dirty="0"/>
              <a:t> </a:t>
            </a:r>
            <a:r>
              <a:rPr lang="tr-TR" dirty="0" err="1"/>
              <a:t>Hull</a:t>
            </a:r>
            <a:r>
              <a:rPr lang="tr-TR" dirty="0"/>
              <a:t>)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7687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tr-TR" dirty="0"/>
              <a:t>Konveks zarf tüm noktaları içeren en küçük konveks poligondur.</a:t>
            </a:r>
          </a:p>
          <a:p>
            <a:pPr>
              <a:lnSpc>
                <a:spcPct val="120000"/>
              </a:lnSpc>
            </a:pPr>
            <a:r>
              <a:rPr lang="tr-TR" dirty="0"/>
              <a:t>Bir eğri veya yüzeyin koordinat kapsamının ölçüsünü verir.</a:t>
            </a:r>
          </a:p>
          <a:p>
            <a:pPr>
              <a:lnSpc>
                <a:spcPct val="120000"/>
              </a:lnSpc>
            </a:pPr>
            <a:r>
              <a:rPr lang="tr-TR" dirty="0"/>
              <a:t>Kırpma veya bakış rutinleri için kullanışlıdır.</a:t>
            </a:r>
          </a:p>
          <a:p>
            <a:pPr>
              <a:lnSpc>
                <a:spcPct val="120000"/>
              </a:lnSpc>
            </a:pPr>
            <a:r>
              <a:rPr lang="tr-TR"/>
              <a:t>x-y düzleminde</a:t>
            </a:r>
            <a:r>
              <a:rPr lang="en-US"/>
              <a:t>ki </a:t>
            </a:r>
            <a:r>
              <a:rPr lang="tr-TR"/>
              <a:t>kontrol nokta</a:t>
            </a:r>
            <a:r>
              <a:rPr lang="en-US"/>
              <a:t>larının iki</a:t>
            </a:r>
            <a:r>
              <a:rPr lang="tr-TR"/>
              <a:t> </a:t>
            </a:r>
            <a:r>
              <a:rPr lang="tr-TR" dirty="0"/>
              <a:t>kümesi için konveks zarf kesikli çizgilerle ifade edilmiştir.</a:t>
            </a:r>
          </a:p>
        </p:txBody>
      </p:sp>
      <p:pic>
        <p:nvPicPr>
          <p:cNvPr id="4" name="AADGHGB0.jpg" descr="AADGHGB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9"/>
          <a:stretch/>
        </p:blipFill>
        <p:spPr bwMode="auto">
          <a:xfrm>
            <a:off x="1979712" y="3861048"/>
            <a:ext cx="4572828" cy="2794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2190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dirty="0"/>
              <a:t>Kontrol Çizgesi</a:t>
            </a:r>
            <a:endParaRPr lang="en-US" dirty="0"/>
          </a:p>
        </p:txBody>
      </p:sp>
      <p:pic>
        <p:nvPicPr>
          <p:cNvPr id="22531" name="AADGHGC0.jpg" descr="AADGHGC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43"/>
          <a:stretch/>
        </p:blipFill>
        <p:spPr bwMode="auto">
          <a:xfrm>
            <a:off x="3491879" y="3861048"/>
            <a:ext cx="5047729" cy="2727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620887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tr-TR"/>
              <a:t>Kontrol çizgesi</a:t>
            </a:r>
            <a:endParaRPr lang="en-US"/>
          </a:p>
          <a:p>
            <a:pPr lvl="1">
              <a:lnSpc>
                <a:spcPct val="120000"/>
              </a:lnSpc>
            </a:pPr>
            <a:r>
              <a:rPr lang="tr-TR"/>
              <a:t>kontrol </a:t>
            </a:r>
            <a:r>
              <a:rPr lang="tr-TR" dirty="0"/>
              <a:t>noktalarını </a:t>
            </a:r>
            <a:r>
              <a:rPr lang="tr-TR"/>
              <a:t>sıralı </a:t>
            </a:r>
            <a:r>
              <a:rPr lang="en-US"/>
              <a:t>olarak </a:t>
            </a:r>
            <a:r>
              <a:rPr lang="tr-TR"/>
              <a:t>bağlayan</a:t>
            </a:r>
            <a:r>
              <a:rPr lang="en-US"/>
              <a:t> bir</a:t>
            </a:r>
            <a:r>
              <a:rPr lang="tr-TR"/>
              <a:t> çoklu </a:t>
            </a:r>
            <a:r>
              <a:rPr lang="en-US"/>
              <a:t>doğrudur</a:t>
            </a:r>
            <a:r>
              <a:rPr lang="tr-TR"/>
              <a:t> </a:t>
            </a:r>
            <a:r>
              <a:rPr lang="tr-TR" dirty="0"/>
              <a:t>(</a:t>
            </a:r>
            <a:r>
              <a:rPr lang="tr-TR" dirty="0" err="1"/>
              <a:t>polyline</a:t>
            </a:r>
            <a:r>
              <a:rPr lang="tr-TR" dirty="0"/>
              <a:t>).</a:t>
            </a:r>
          </a:p>
          <a:p>
            <a:pPr>
              <a:lnSpc>
                <a:spcPct val="120000"/>
              </a:lnSpc>
            </a:pPr>
            <a:r>
              <a:rPr lang="tr-TR"/>
              <a:t>Poligon </a:t>
            </a:r>
            <a:r>
              <a:rPr lang="tr-TR" dirty="0"/>
              <a:t>değil bir </a:t>
            </a:r>
            <a:r>
              <a:rPr lang="tr-TR"/>
              <a:t>çoklu </a:t>
            </a:r>
            <a:r>
              <a:rPr lang="en-US"/>
              <a:t>doğru</a:t>
            </a:r>
            <a:r>
              <a:rPr lang="tr-TR"/>
              <a:t> </a:t>
            </a:r>
            <a:r>
              <a:rPr lang="tr-TR" dirty="0"/>
              <a:t>olsa da kontrol poligonu veya karakteristik poligon olarak da bilinir.</a:t>
            </a:r>
          </a:p>
          <a:p>
            <a:pPr>
              <a:lnSpc>
                <a:spcPct val="120000"/>
              </a:lnSpc>
            </a:pPr>
            <a:r>
              <a:rPr lang="tr-TR" dirty="0"/>
              <a:t>Kontrol noktalarının konum ve sırasını hatırlatmak için kullanılır.</a:t>
            </a:r>
          </a:p>
          <a:p>
            <a:pPr>
              <a:lnSpc>
                <a:spcPct val="120000"/>
              </a:lnSpc>
            </a:pPr>
            <a:r>
              <a:rPr lang="tr-TR"/>
              <a:t>x-y düzleminde</a:t>
            </a:r>
            <a:r>
              <a:rPr lang="en-US"/>
              <a:t>ki </a:t>
            </a:r>
            <a:r>
              <a:rPr lang="tr-TR"/>
              <a:t>kontrol nokta</a:t>
            </a:r>
            <a:r>
              <a:rPr lang="en-US"/>
              <a:t>larının iki</a:t>
            </a:r>
            <a:r>
              <a:rPr lang="tr-TR"/>
              <a:t> </a:t>
            </a:r>
            <a:r>
              <a:rPr lang="tr-TR" dirty="0"/>
              <a:t>kümesi için kontrol çizgesi şekilleri kesikli çizgilerle ifade edilmiştir.</a:t>
            </a:r>
          </a:p>
        </p:txBody>
      </p:sp>
    </p:spTree>
    <p:extLst>
      <p:ext uri="{BB962C8B-B14F-4D97-AF65-F5344CB8AC3E}">
        <p14:creationId xmlns:p14="http://schemas.microsoft.com/office/powerpoint/2010/main" val="118095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dirty="0"/>
              <a:t>Parametrik Süreklilik Koşulları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6059016" cy="2908919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tr-TR" dirty="0"/>
                  <a:t>Bir eğrinin parçalı olarak üretilmesi sürecinde parçalar arasındaki geçişlerin düzgün olması istenir.</a:t>
                </a:r>
              </a:p>
              <a:p>
                <a:pPr>
                  <a:lnSpc>
                    <a:spcPct val="110000"/>
                  </a:lnSpc>
                </a:pPr>
                <a:r>
                  <a:rPr lang="tr-TR" dirty="0"/>
                  <a:t>Bir eğri parçasının parametrik koordinat fonksiyonları şöyle tanımlanabilir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tr-TR" dirty="0"/>
                  <a:t>x = x(u), y = y(u), z = z(u)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tr-TR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tr-TR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tr-TR" i="1">
                        <a:latin typeface="Cambria Math"/>
                        <a:ea typeface="Cambria Math"/>
                      </a:rPr>
                      <m:t>𝑢</m:t>
                    </m:r>
                    <m:r>
                      <a:rPr lang="tr-TR" i="1">
                        <a:latin typeface="Cambria Math"/>
                        <a:ea typeface="Cambria Math"/>
                      </a:rPr>
                      <m:t>≤</m:t>
                    </m:r>
                  </m:oMath>
                </a14:m>
                <a:r>
                  <a:rPr lang="tr-T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tr-TR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tr-TR" dirty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6059016" cy="2908919"/>
              </a:xfrm>
              <a:blipFill>
                <a:blip r:embed="rId4"/>
                <a:stretch>
                  <a:fillRect l="-1710" t="-1887" r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AADGHGD0.jpg" descr="AADGHGD0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5"/>
          <a:stretch/>
        </p:blipFill>
        <p:spPr bwMode="auto">
          <a:xfrm>
            <a:off x="6388797" y="1705096"/>
            <a:ext cx="2746375" cy="4820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Metin kutusu 5"/>
          <p:cNvSpPr txBox="1"/>
          <p:nvPr/>
        </p:nvSpPr>
        <p:spPr>
          <a:xfrm>
            <a:off x="7761984" y="1543789"/>
            <a:ext cx="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P(u)</a:t>
            </a:r>
          </a:p>
        </p:txBody>
      </p:sp>
      <p:sp>
        <p:nvSpPr>
          <p:cNvPr id="7" name="Metin kutusu 6"/>
          <p:cNvSpPr txBox="1"/>
          <p:nvPr/>
        </p:nvSpPr>
        <p:spPr>
          <a:xfrm>
            <a:off x="8075204" y="2185116"/>
            <a:ext cx="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Q(v)</a:t>
            </a:r>
          </a:p>
        </p:txBody>
      </p:sp>
      <p:sp>
        <p:nvSpPr>
          <p:cNvPr id="8" name="Metin kutusu 7"/>
          <p:cNvSpPr txBox="1"/>
          <p:nvPr/>
        </p:nvSpPr>
        <p:spPr>
          <a:xfrm>
            <a:off x="6588224" y="4129332"/>
            <a:ext cx="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P(u)</a:t>
            </a:r>
          </a:p>
        </p:txBody>
      </p:sp>
      <p:sp>
        <p:nvSpPr>
          <p:cNvPr id="9" name="Metin kutusu 8"/>
          <p:cNvSpPr txBox="1"/>
          <p:nvPr/>
        </p:nvSpPr>
        <p:spPr>
          <a:xfrm>
            <a:off x="7831257" y="3337244"/>
            <a:ext cx="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Q(v)</a:t>
            </a:r>
          </a:p>
        </p:txBody>
      </p:sp>
      <p:sp>
        <p:nvSpPr>
          <p:cNvPr id="10" name="Metin kutusu 9"/>
          <p:cNvSpPr txBox="1"/>
          <p:nvPr/>
        </p:nvSpPr>
        <p:spPr>
          <a:xfrm>
            <a:off x="6660232" y="5425476"/>
            <a:ext cx="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P(u)</a:t>
            </a:r>
          </a:p>
        </p:txBody>
      </p:sp>
      <p:sp>
        <p:nvSpPr>
          <p:cNvPr id="11" name="Metin kutusu 10"/>
          <p:cNvSpPr txBox="1"/>
          <p:nvPr/>
        </p:nvSpPr>
        <p:spPr>
          <a:xfrm>
            <a:off x="8194032" y="5353468"/>
            <a:ext cx="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Q(v)</a:t>
            </a:r>
          </a:p>
        </p:txBody>
      </p:sp>
    </p:spTree>
    <p:extLst>
      <p:ext uri="{BB962C8B-B14F-4D97-AF65-F5344CB8AC3E}">
        <p14:creationId xmlns:p14="http://schemas.microsoft.com/office/powerpoint/2010/main" val="3644372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dirty="0"/>
              <a:t>Parametrik Süreklilik Koşulları</a:t>
            </a:r>
            <a:endParaRPr lang="en-US" dirty="0"/>
          </a:p>
        </p:txBody>
      </p:sp>
      <p:pic>
        <p:nvPicPr>
          <p:cNvPr id="24579" name="AADGHGD0.jpg" descr="AADGHGD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5"/>
          <a:stretch/>
        </p:blipFill>
        <p:spPr bwMode="auto">
          <a:xfrm>
            <a:off x="6388797" y="1705096"/>
            <a:ext cx="2746375" cy="4820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6059016" cy="4997151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tr-TR" dirty="0"/>
                  <a:t>İki eğri parçası farklı süreklilik derecelerinde birbirleriyle birleştirilebilir.</a:t>
                </a:r>
              </a:p>
              <a:p>
                <a:pPr marL="574675" lvl="1" indent="-228600">
                  <a:lnSpc>
                    <a:spcPct val="120000"/>
                  </a:lnSpc>
                  <a:buFont typeface="+mj-lt"/>
                  <a:buAutoNum type="alphaLcParenR"/>
                </a:pPr>
                <a:r>
                  <a:rPr lang="tr-TR" dirty="0"/>
                  <a:t>Sıfır derecesinde süreklilik: </a:t>
                </a:r>
                <a14:m>
                  <m:oMath xmlns:m="http://schemas.openxmlformats.org/officeDocument/2006/math">
                    <m:r>
                      <a:rPr lang="tr-TR" b="1" i="1" dirty="0">
                        <a:latin typeface="Cambria Math"/>
                      </a:rPr>
                      <m:t>𝑷</m:t>
                    </m:r>
                    <m:d>
                      <m:dPr>
                        <m:ctrlPr>
                          <a:rPr lang="tr-TR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i="1" dirty="0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tr-TR" b="0" i="1" dirty="0" smtClean="0">
                        <a:latin typeface="Cambria Math"/>
                      </a:rPr>
                      <m:t>=</m:t>
                    </m:r>
                    <m:r>
                      <a:rPr lang="tr-TR" b="1" i="1" dirty="0" smtClean="0">
                        <a:latin typeface="Cambria Math"/>
                      </a:rPr>
                      <m:t>𝑸</m:t>
                    </m:r>
                    <m:r>
                      <a:rPr lang="tr-TR" b="0" i="1" dirty="0" smtClean="0">
                        <a:latin typeface="Cambria Math"/>
                      </a:rPr>
                      <m:t>(0)</m:t>
                    </m:r>
                  </m:oMath>
                </a14:m>
                <a:endParaRPr lang="tr-TR" dirty="0"/>
              </a:p>
              <a:p>
                <a:pPr marL="627063" lvl="2">
                  <a:lnSpc>
                    <a:spcPct val="120000"/>
                  </a:lnSpc>
                </a:pPr>
                <a:r>
                  <a:rPr lang="tr-TR" dirty="0"/>
                  <a:t>C</a:t>
                </a:r>
                <a:r>
                  <a:rPr lang="tr-TR" baseline="30000" dirty="0"/>
                  <a:t>0</a:t>
                </a:r>
                <a:r>
                  <a:rPr lang="tr-TR" dirty="0"/>
                  <a:t> süreklilik olarak bilinir.</a:t>
                </a:r>
              </a:p>
              <a:p>
                <a:pPr marL="627063" lvl="2">
                  <a:lnSpc>
                    <a:spcPct val="120000"/>
                  </a:lnSpc>
                </a:pPr>
                <a:r>
                  <a:rPr lang="tr-TR" dirty="0"/>
                  <a:t>Birleşim noktalarındaki koordinatları eşitler.</a:t>
                </a:r>
              </a:p>
              <a:p>
                <a:pPr marL="574675" lvl="1" indent="-228600">
                  <a:lnSpc>
                    <a:spcPct val="120000"/>
                  </a:lnSpc>
                  <a:buFont typeface="+mj-lt"/>
                  <a:buAutoNum type="alphaLcParenR"/>
                </a:pPr>
                <a:r>
                  <a:rPr lang="tr-TR" sz="2900" dirty="0"/>
                  <a:t>Birinci dereceden süreklilik: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tr-TR" sz="29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sz="2900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tr-TR" sz="2900" dirty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tr-TR" sz="2900" dirty="0">
                            <a:latin typeface="Cambria Math" panose="02040503050406030204" pitchFamily="18" charset="0"/>
                          </a:rPr>
                          <m:t>(1)</m:t>
                        </m:r>
                      </m:num>
                      <m:den>
                        <m:r>
                          <a:rPr lang="tr-TR" sz="2900" dirty="0">
                            <a:latin typeface="Cambria Math" panose="02040503050406030204" pitchFamily="18" charset="0"/>
                          </a:rPr>
                          <m:t>𝑑𝑢</m:t>
                        </m:r>
                      </m:den>
                    </m:f>
                    <m:r>
                      <a:rPr lang="tr-TR" sz="2900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sz="29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sz="2900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tr-TR" sz="2900" dirty="0">
                            <a:latin typeface="Cambria Math" panose="02040503050406030204" pitchFamily="18" charset="0"/>
                          </a:rPr>
                          <m:t>𝑸</m:t>
                        </m:r>
                        <m:r>
                          <a:rPr lang="tr-TR" sz="2900" dirty="0">
                            <a:latin typeface="Cambria Math" panose="02040503050406030204" pitchFamily="18" charset="0"/>
                          </a:rPr>
                          <m:t>(0)</m:t>
                        </m:r>
                      </m:num>
                      <m:den>
                        <m:r>
                          <a:rPr lang="tr-TR" sz="2900" dirty="0">
                            <a:latin typeface="Cambria Math" panose="02040503050406030204" pitchFamily="18" charset="0"/>
                          </a:rPr>
                          <m:t>𝑑𝑣</m:t>
                        </m:r>
                      </m:den>
                    </m:f>
                  </m:oMath>
                </a14:m>
                <a:endParaRPr lang="tr-TR" sz="2900" dirty="0"/>
              </a:p>
              <a:p>
                <a:pPr marL="627063" lvl="2">
                  <a:lnSpc>
                    <a:spcPct val="120000"/>
                  </a:lnSpc>
                </a:pPr>
                <a:r>
                  <a:rPr lang="tr-TR" dirty="0"/>
                  <a:t>C</a:t>
                </a:r>
                <a:r>
                  <a:rPr lang="tr-TR" baseline="30000" dirty="0"/>
                  <a:t>1</a:t>
                </a:r>
                <a:r>
                  <a:rPr lang="tr-TR" dirty="0"/>
                  <a:t> süreklilik olarak bilinir.</a:t>
                </a:r>
              </a:p>
              <a:p>
                <a:pPr marL="627063" lvl="2">
                  <a:lnSpc>
                    <a:spcPct val="120000"/>
                  </a:lnSpc>
                </a:pPr>
                <a:r>
                  <a:rPr lang="tr-TR" dirty="0"/>
                  <a:t>Birleşim noktalarındaki birinci dereceden türevleri (tanjant doğrularını) eşitler.</a:t>
                </a:r>
              </a:p>
              <a:p>
                <a:pPr marL="627063" lvl="2">
                  <a:lnSpc>
                    <a:spcPct val="120000"/>
                  </a:lnSpc>
                </a:pPr>
                <a:r>
                  <a:rPr lang="tr-TR" dirty="0"/>
                  <a:t>Basit dijital çizimler için yeterlidir.</a:t>
                </a:r>
              </a:p>
              <a:p>
                <a:pPr marL="574675" lvl="1" indent="-228600">
                  <a:lnSpc>
                    <a:spcPct val="120000"/>
                  </a:lnSpc>
                  <a:buFont typeface="+mj-lt"/>
                  <a:buAutoNum type="alphaLcParenR"/>
                </a:pPr>
                <a:r>
                  <a:rPr lang="tr-TR" sz="2900" dirty="0"/>
                  <a:t>İkinci dereceden süreklilik: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tr-TR" sz="29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tr-TR" sz="29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r-TR" sz="2900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tr-TR" sz="29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tr-TR" sz="2900" dirty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tr-TR" sz="2900" dirty="0">
                            <a:latin typeface="Cambria Math" panose="02040503050406030204" pitchFamily="18" charset="0"/>
                          </a:rPr>
                          <m:t>(1)</m:t>
                        </m:r>
                      </m:num>
                      <m:den>
                        <m:sSup>
                          <m:sSupPr>
                            <m:ctrlPr>
                              <a:rPr lang="tr-TR" sz="29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r-TR" sz="2900" dirty="0">
                                <a:latin typeface="Cambria Math" panose="02040503050406030204" pitchFamily="18" charset="0"/>
                              </a:rPr>
                              <m:t>𝑑𝑢</m:t>
                            </m:r>
                          </m:e>
                          <m:sup>
                            <m:r>
                              <a:rPr lang="tr-TR" sz="29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tr-TR" sz="2900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sz="29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tr-TR" sz="29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r-TR" sz="2900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tr-TR" sz="29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tr-TR" sz="2900" dirty="0">
                            <a:latin typeface="Cambria Math" panose="02040503050406030204" pitchFamily="18" charset="0"/>
                          </a:rPr>
                          <m:t>𝑸</m:t>
                        </m:r>
                        <m:r>
                          <a:rPr lang="tr-TR" sz="2900" dirty="0">
                            <a:latin typeface="Cambria Math" panose="02040503050406030204" pitchFamily="18" charset="0"/>
                          </a:rPr>
                          <m:t>(0)</m:t>
                        </m:r>
                      </m:num>
                      <m:den>
                        <m:sSup>
                          <m:sSupPr>
                            <m:ctrlPr>
                              <a:rPr lang="tr-TR" sz="29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r-TR" sz="2900" dirty="0">
                                <a:latin typeface="Cambria Math" panose="02040503050406030204" pitchFamily="18" charset="0"/>
                              </a:rPr>
                              <m:t>𝑑𝑣</m:t>
                            </m:r>
                          </m:e>
                          <m:sup>
                            <m:r>
                              <a:rPr lang="tr-TR" sz="29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tr-TR" sz="2900" dirty="0"/>
              </a:p>
              <a:p>
                <a:pPr marL="627063" lvl="2">
                  <a:lnSpc>
                    <a:spcPct val="120000"/>
                  </a:lnSpc>
                </a:pPr>
                <a:r>
                  <a:rPr lang="tr-TR" dirty="0"/>
                  <a:t>C</a:t>
                </a:r>
                <a:r>
                  <a:rPr lang="tr-TR" baseline="30000" dirty="0"/>
                  <a:t>2</a:t>
                </a:r>
                <a:r>
                  <a:rPr lang="tr-TR" dirty="0"/>
                  <a:t> süreklilik olarak bilinir.</a:t>
                </a:r>
              </a:p>
              <a:p>
                <a:pPr marL="627063" lvl="2">
                  <a:lnSpc>
                    <a:spcPct val="120000"/>
                  </a:lnSpc>
                </a:pPr>
                <a:r>
                  <a:rPr lang="tr-TR" dirty="0"/>
                  <a:t>Birleşim noktalarındaki hem birinci hem de ikinci dereceden türevleri eşitler.</a:t>
                </a:r>
              </a:p>
              <a:p>
                <a:pPr marL="627063" lvl="2">
                  <a:lnSpc>
                    <a:spcPct val="120000"/>
                  </a:lnSpc>
                </a:pPr>
                <a:r>
                  <a:rPr lang="tr-TR" dirty="0"/>
                  <a:t>Eğri parçalarının kıvrımları eşitlenir.</a:t>
                </a:r>
              </a:p>
              <a:p>
                <a:pPr marL="627063" lvl="2">
                  <a:lnSpc>
                    <a:spcPct val="120000"/>
                  </a:lnSpc>
                </a:pPr>
                <a:r>
                  <a:rPr lang="tr-TR" dirty="0"/>
                  <a:t>Animasyon veya hassas tasarım uygulamaları için gereklidir.</a:t>
                </a:r>
              </a:p>
              <a:p>
                <a:pPr marL="627063" lvl="1" indent="-228600">
                  <a:lnSpc>
                    <a:spcPct val="120000"/>
                  </a:lnSpc>
                </a:pPr>
                <a:endParaRPr lang="tr-TR" dirty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6059016" cy="4997151"/>
              </a:xfrm>
              <a:blipFill>
                <a:blip r:embed="rId4"/>
                <a:stretch>
                  <a:fillRect l="-905" t="-733" b="-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Metin kutusu 1"/>
          <p:cNvSpPr txBox="1"/>
          <p:nvPr/>
        </p:nvSpPr>
        <p:spPr>
          <a:xfrm>
            <a:off x="7761984" y="1543789"/>
            <a:ext cx="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P(u)</a:t>
            </a:r>
          </a:p>
        </p:txBody>
      </p:sp>
      <p:sp>
        <p:nvSpPr>
          <p:cNvPr id="6" name="Metin kutusu 5"/>
          <p:cNvSpPr txBox="1"/>
          <p:nvPr/>
        </p:nvSpPr>
        <p:spPr>
          <a:xfrm>
            <a:off x="8075204" y="2185116"/>
            <a:ext cx="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Q(v)</a:t>
            </a:r>
          </a:p>
        </p:txBody>
      </p:sp>
      <p:sp>
        <p:nvSpPr>
          <p:cNvPr id="7" name="Metin kutusu 6"/>
          <p:cNvSpPr txBox="1"/>
          <p:nvPr/>
        </p:nvSpPr>
        <p:spPr>
          <a:xfrm>
            <a:off x="6588224" y="4129332"/>
            <a:ext cx="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P(u)</a:t>
            </a:r>
          </a:p>
        </p:txBody>
      </p:sp>
      <p:sp>
        <p:nvSpPr>
          <p:cNvPr id="8" name="Metin kutusu 7"/>
          <p:cNvSpPr txBox="1"/>
          <p:nvPr/>
        </p:nvSpPr>
        <p:spPr>
          <a:xfrm>
            <a:off x="7831257" y="3337244"/>
            <a:ext cx="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Q(v)</a:t>
            </a:r>
          </a:p>
        </p:txBody>
      </p:sp>
      <p:sp>
        <p:nvSpPr>
          <p:cNvPr id="9" name="Metin kutusu 8"/>
          <p:cNvSpPr txBox="1"/>
          <p:nvPr/>
        </p:nvSpPr>
        <p:spPr>
          <a:xfrm>
            <a:off x="6660232" y="5425476"/>
            <a:ext cx="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P(u)</a:t>
            </a:r>
          </a:p>
        </p:txBody>
      </p:sp>
      <p:sp>
        <p:nvSpPr>
          <p:cNvPr id="10" name="Metin kutusu 9"/>
          <p:cNvSpPr txBox="1"/>
          <p:nvPr/>
        </p:nvSpPr>
        <p:spPr>
          <a:xfrm>
            <a:off x="8194032" y="5353468"/>
            <a:ext cx="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Q(v)</a:t>
            </a:r>
          </a:p>
        </p:txBody>
      </p:sp>
    </p:spTree>
    <p:extLst>
      <p:ext uri="{BB962C8B-B14F-4D97-AF65-F5344CB8AC3E}">
        <p14:creationId xmlns:p14="http://schemas.microsoft.com/office/powerpoint/2010/main" val="1220033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dirty="0"/>
              <a:t>Geometrik Süreklilik Koşulları</a:t>
            </a:r>
            <a:endParaRPr lang="en-US" dirty="0"/>
          </a:p>
        </p:txBody>
      </p:sp>
      <p:pic>
        <p:nvPicPr>
          <p:cNvPr id="26627" name="AADGHGE0.jpg" descr="AADGHGE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02"/>
          <a:stretch/>
        </p:blipFill>
        <p:spPr bwMode="auto">
          <a:xfrm>
            <a:off x="496627" y="4495753"/>
            <a:ext cx="8226425" cy="2036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457200" y="1600201"/>
            <a:ext cx="8363272" cy="312494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tr-TR" dirty="0"/>
              <a:t>Geometrik süreklilikte türevlerin birbirine eşit olması şartı aranmaz</a:t>
            </a:r>
            <a:r>
              <a:rPr lang="tr-TR"/>
              <a:t>. </a:t>
            </a:r>
            <a:endParaRPr lang="en-US"/>
          </a:p>
          <a:p>
            <a:pPr lvl="1">
              <a:lnSpc>
                <a:spcPct val="120000"/>
              </a:lnSpc>
            </a:pPr>
            <a:r>
              <a:rPr lang="tr-TR"/>
              <a:t>Sadece </a:t>
            </a:r>
            <a:r>
              <a:rPr lang="tr-TR" dirty="0"/>
              <a:t>tanjant vektörlerinin yönünün aynı olması yeterlidir.</a:t>
            </a:r>
          </a:p>
          <a:p>
            <a:pPr>
              <a:lnSpc>
                <a:spcPct val="120000"/>
              </a:lnSpc>
            </a:pPr>
            <a:r>
              <a:rPr lang="tr-TR" dirty="0"/>
              <a:t>G</a:t>
            </a:r>
            <a:r>
              <a:rPr lang="tr-TR" baseline="30000" dirty="0"/>
              <a:t>0</a:t>
            </a:r>
            <a:r>
              <a:rPr lang="tr-TR" dirty="0"/>
              <a:t> sürekliliği </a:t>
            </a:r>
            <a:r>
              <a:rPr lang="tr-TR"/>
              <a:t>C</a:t>
            </a:r>
            <a:r>
              <a:rPr lang="tr-TR" baseline="30000"/>
              <a:t>0 </a:t>
            </a:r>
            <a:r>
              <a:rPr lang="en-US"/>
              <a:t> ile a</a:t>
            </a:r>
            <a:r>
              <a:rPr lang="tr-TR"/>
              <a:t>ynı </a:t>
            </a:r>
            <a:r>
              <a:rPr lang="tr-TR" dirty="0"/>
              <a:t>olup G</a:t>
            </a:r>
            <a:r>
              <a:rPr lang="tr-TR" baseline="30000" dirty="0"/>
              <a:t>1</a:t>
            </a:r>
            <a:r>
              <a:rPr lang="tr-TR" dirty="0"/>
              <a:t> ve G</a:t>
            </a:r>
            <a:r>
              <a:rPr lang="tr-TR" baseline="30000" dirty="0"/>
              <a:t>2 </a:t>
            </a:r>
            <a:r>
              <a:rPr lang="tr-TR" dirty="0"/>
              <a:t>süreklilikleri için birinci ve ikinci derecen türevlerin belirli bir oranda olması gerekir. </a:t>
            </a:r>
          </a:p>
          <a:p>
            <a:pPr>
              <a:lnSpc>
                <a:spcPct val="120000"/>
              </a:lnSpc>
            </a:pPr>
            <a:r>
              <a:rPr lang="tr-TR" dirty="0"/>
              <a:t>Üç kontrol noktasına uydurulmuş iki </a:t>
            </a:r>
            <a:r>
              <a:rPr lang="tr-TR"/>
              <a:t>eğri </a:t>
            </a:r>
            <a:r>
              <a:rPr lang="en-US"/>
              <a:t>parçası</a:t>
            </a:r>
            <a:r>
              <a:rPr lang="tr-TR"/>
              <a:t> </a:t>
            </a:r>
            <a:r>
              <a:rPr lang="tr-TR" dirty="0"/>
              <a:t>için</a:t>
            </a:r>
          </a:p>
          <a:p>
            <a:pPr marL="971550" lvl="1" indent="-514350">
              <a:lnSpc>
                <a:spcPct val="120000"/>
              </a:lnSpc>
              <a:buFont typeface="+mj-lt"/>
              <a:buAutoNum type="alphaLcParenR"/>
            </a:pPr>
            <a:r>
              <a:rPr lang="tr-TR" dirty="0"/>
              <a:t>Parametrik süreklilik koşulu sağlanmıştır.</a:t>
            </a:r>
          </a:p>
          <a:p>
            <a:pPr marL="971550" lvl="1" indent="-514350">
              <a:lnSpc>
                <a:spcPct val="120000"/>
              </a:lnSpc>
              <a:buFont typeface="+mj-lt"/>
              <a:buAutoNum type="alphaLcParenR"/>
            </a:pPr>
            <a:r>
              <a:rPr lang="tr-TR" dirty="0"/>
              <a:t>Geometrik süreklilik koşulu sağlanmıştır.</a:t>
            </a:r>
          </a:p>
          <a:p>
            <a:pPr lvl="1">
              <a:lnSpc>
                <a:spcPct val="120000"/>
              </a:lnSpc>
            </a:pPr>
            <a:r>
              <a:rPr lang="tr-TR" dirty="0"/>
              <a:t>Geometrik süreklilikte C</a:t>
            </a:r>
            <a:r>
              <a:rPr lang="tr-TR" baseline="-25000" dirty="0"/>
              <a:t>3</a:t>
            </a:r>
            <a:r>
              <a:rPr lang="tr-TR" dirty="0"/>
              <a:t> eğrisinin </a:t>
            </a:r>
            <a:r>
              <a:rPr lang="en-US" dirty="0"/>
              <a:t>P</a:t>
            </a:r>
            <a:r>
              <a:rPr lang="en-US" baseline="-25000" dirty="0"/>
              <a:t>1 </a:t>
            </a:r>
            <a:r>
              <a:rPr lang="tr-TR" dirty="0"/>
              <a:t>noktasındaki tanjant vektörü C</a:t>
            </a:r>
            <a:r>
              <a:rPr lang="tr-TR" baseline="-25000" dirty="0"/>
              <a:t>1</a:t>
            </a:r>
            <a:r>
              <a:rPr lang="tr-TR" dirty="0"/>
              <a:t> eğrisinin </a:t>
            </a:r>
            <a:r>
              <a:rPr lang="en-US" dirty="0"/>
              <a:t>P</a:t>
            </a:r>
            <a:r>
              <a:rPr lang="en-US" baseline="-25000" dirty="0"/>
              <a:t>1 </a:t>
            </a:r>
            <a:r>
              <a:rPr lang="tr-TR" dirty="0"/>
              <a:t>noktasındaki tanjant vektöründen daha büyüktür.</a:t>
            </a:r>
          </a:p>
        </p:txBody>
      </p:sp>
      <p:cxnSp>
        <p:nvCxnSpPr>
          <p:cNvPr id="3" name="Düz Ok Bağlayıcısı 2"/>
          <p:cNvCxnSpPr/>
          <p:nvPr/>
        </p:nvCxnSpPr>
        <p:spPr>
          <a:xfrm flipV="1">
            <a:off x="2123728" y="5356422"/>
            <a:ext cx="360040" cy="2128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Düz Ok Bağlayıcısı 6"/>
          <p:cNvCxnSpPr/>
          <p:nvPr/>
        </p:nvCxnSpPr>
        <p:spPr>
          <a:xfrm flipV="1">
            <a:off x="1665040" y="5620480"/>
            <a:ext cx="360040" cy="2128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Düz Ok Bağlayıcısı 9"/>
          <p:cNvCxnSpPr/>
          <p:nvPr/>
        </p:nvCxnSpPr>
        <p:spPr>
          <a:xfrm flipV="1">
            <a:off x="6922238" y="5157192"/>
            <a:ext cx="458074" cy="40568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Düz Ok Bağlayıcısı 10"/>
          <p:cNvCxnSpPr/>
          <p:nvPr/>
        </p:nvCxnSpPr>
        <p:spPr>
          <a:xfrm flipV="1">
            <a:off x="6489576" y="5620480"/>
            <a:ext cx="360040" cy="2128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375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dirty="0"/>
              <a:t>Kübik Şeritler </a:t>
            </a:r>
            <a:r>
              <a:rPr lang="tr-TR" dirty="0" err="1"/>
              <a:t>Polinom</a:t>
            </a:r>
            <a:r>
              <a:rPr lang="tr-TR" dirty="0"/>
              <a:t> Temsili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363272" cy="1972815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tr-TR" dirty="0"/>
                  <a:t>Parçalı sürekli bir kübik şerit </a:t>
                </a:r>
                <a:r>
                  <a:rPr lang="en-US" i="1" dirty="0"/>
                  <a:t>n</a:t>
                </a:r>
                <a:r>
                  <a:rPr lang="en-US" dirty="0"/>
                  <a:t> + 1 </a:t>
                </a:r>
                <a:r>
                  <a:rPr lang="tr-TR" dirty="0"/>
                  <a:t>kontrol noktası ile ara değerlenmiştir.</a:t>
                </a:r>
              </a:p>
              <a:p>
                <a:pPr>
                  <a:lnSpc>
                    <a:spcPct val="110000"/>
                  </a:lnSpc>
                </a:pPr>
                <a:r>
                  <a:rPr lang="tr-TR" dirty="0"/>
                  <a:t>Şeritteki her bir kesim kübik </a:t>
                </a:r>
                <a:r>
                  <a:rPr lang="tr-TR" dirty="0" err="1"/>
                  <a:t>polinomlarla</a:t>
                </a:r>
                <a:r>
                  <a:rPr lang="tr-TR" dirty="0"/>
                  <a:t> tanımlanabilir.</a:t>
                </a:r>
              </a:p>
              <a:p>
                <a:pPr marL="457200" lvl="1" indent="0">
                  <a:lnSpc>
                    <a:spcPct val="110000"/>
                  </a:lnSpc>
                  <a:buNone/>
                </a:pPr>
                <a:r>
                  <a:rPr lang="tr-TR" dirty="0"/>
                  <a:t>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/>
                      </a:rPr>
                      <m:t>0</m:t>
                    </m:r>
                    <m:r>
                      <a:rPr lang="tr-TR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tr-TR" i="1">
                        <a:latin typeface="Cambria Math"/>
                        <a:ea typeface="Cambria Math"/>
                      </a:rPr>
                      <m:t>𝑢</m:t>
                    </m:r>
                    <m:r>
                      <a:rPr lang="tr-TR" i="1">
                        <a:latin typeface="Cambria Math"/>
                        <a:ea typeface="Cambria Math"/>
                      </a:rPr>
                      <m:t>≤</m:t>
                    </m:r>
                  </m:oMath>
                </a14:m>
                <a:r>
                  <a:rPr lang="tr-TR" dirty="0"/>
                  <a:t>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/>
                      </a:rPr>
                      <m:t>1</m:t>
                    </m:r>
                  </m:oMath>
                </a14:m>
                <a:endParaRPr lang="tr-TR" dirty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363272" cy="1972815"/>
              </a:xfrm>
              <a:blipFill>
                <a:blip r:embed="rId3"/>
                <a:stretch>
                  <a:fillRect l="-1239" t="-2786" r="-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407" y="3321093"/>
            <a:ext cx="5705475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AADGHGF0.jpg" descr="AADGHGF0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03"/>
          <a:stretch/>
        </p:blipFill>
        <p:spPr bwMode="auto">
          <a:xfrm>
            <a:off x="1619672" y="5065047"/>
            <a:ext cx="6264696" cy="1295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Metin kutusu 7"/>
          <p:cNvSpPr txBox="1"/>
          <p:nvPr/>
        </p:nvSpPr>
        <p:spPr>
          <a:xfrm>
            <a:off x="2149072" y="5470654"/>
            <a:ext cx="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/>
              <a:t>P</a:t>
            </a:r>
            <a:r>
              <a:rPr lang="tr-TR"/>
              <a:t>(u)</a:t>
            </a:r>
            <a:endParaRPr lang="tr-TR" dirty="0"/>
          </a:p>
        </p:txBody>
      </p:sp>
      <p:sp>
        <p:nvSpPr>
          <p:cNvPr id="9" name="Metin kutusu 8"/>
          <p:cNvSpPr txBox="1"/>
          <p:nvPr/>
        </p:nvSpPr>
        <p:spPr>
          <a:xfrm>
            <a:off x="3203848" y="5284787"/>
            <a:ext cx="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Q</a:t>
            </a:r>
            <a:r>
              <a:rPr lang="tr-TR"/>
              <a:t>(</a:t>
            </a:r>
            <a:r>
              <a:rPr lang="en-US"/>
              <a:t>v</a:t>
            </a:r>
            <a:r>
              <a:rPr lang="tr-TR"/>
              <a:t>)</a:t>
            </a:r>
            <a:endParaRPr lang="tr-TR" dirty="0"/>
          </a:p>
        </p:txBody>
      </p:sp>
      <p:sp>
        <p:nvSpPr>
          <p:cNvPr id="10" name="Metin kutusu 9"/>
          <p:cNvSpPr txBox="1"/>
          <p:nvPr/>
        </p:nvSpPr>
        <p:spPr>
          <a:xfrm>
            <a:off x="3733248" y="5655320"/>
            <a:ext cx="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R</a:t>
            </a:r>
            <a:r>
              <a:rPr lang="tr-TR"/>
              <a:t>(</a:t>
            </a:r>
            <a:r>
              <a:rPr lang="en-US"/>
              <a:t>y</a:t>
            </a:r>
            <a:r>
              <a:rPr lang="tr-TR"/>
              <a:t>)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898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198" y="2693177"/>
            <a:ext cx="6800850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484784"/>
                <a:ext cx="8363272" cy="1800200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tr-TR" dirty="0"/>
                  <a:t>Şerit için geçerli olan </a:t>
                </a:r>
                <a:r>
                  <a:rPr lang="tr-TR"/>
                  <a:t>sınır durumlar </a:t>
                </a:r>
                <a:r>
                  <a:rPr lang="tr-TR" dirty="0"/>
                  <a:t>ifade edilebilir.</a:t>
                </a:r>
                <a:endParaRPr lang="tr-TR" i="1" dirty="0">
                  <a:latin typeface="Cambria Math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tr-TR" i="1" smtClean="0">
                        <a:latin typeface="Cambria Math"/>
                      </a:rPr>
                      <m:t>0</m:t>
                    </m:r>
                    <m:r>
                      <a:rPr lang="tr-TR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tr-TR" i="1">
                        <a:latin typeface="Cambria Math"/>
                        <a:ea typeface="Cambria Math"/>
                      </a:rPr>
                      <m:t>𝑢</m:t>
                    </m:r>
                    <m:r>
                      <a:rPr lang="tr-TR" i="1">
                        <a:latin typeface="Cambria Math"/>
                        <a:ea typeface="Cambria Math"/>
                      </a:rPr>
                      <m:t>≤</m:t>
                    </m:r>
                  </m:oMath>
                </a14:m>
                <a:r>
                  <a:rPr lang="tr-TR" dirty="0"/>
                  <a:t> </a:t>
                </a:r>
                <a14:m>
                  <m:oMath xmlns:m="http://schemas.openxmlformats.org/officeDocument/2006/math">
                    <m:r>
                      <a:rPr lang="tr-TR" i="1">
                        <a:latin typeface="Cambria Math"/>
                      </a:rPr>
                      <m:t>1</m:t>
                    </m:r>
                  </m:oMath>
                </a14:m>
                <a:endParaRPr lang="tr-TR" i="1" dirty="0">
                  <a:latin typeface="Cambria Math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tr-TR" b="1" i="1" dirty="0" smtClean="0">
                        <a:latin typeface="Cambria Math"/>
                        <a:ea typeface="Cambria Math"/>
                      </a:rPr>
                      <m:t>𝑼</m:t>
                    </m:r>
                    <m:r>
                      <a:rPr lang="tr-TR" b="1" i="1" dirty="0" smtClean="0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tr-TR" dirty="0"/>
                  <a:t>parametrelerin üssü vektörü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tr-TR" b="1" i="1" dirty="0" smtClean="0">
                        <a:latin typeface="Cambria Math"/>
                        <a:ea typeface="Cambria Math"/>
                      </a:rPr>
                      <m:t>𝑪</m:t>
                    </m:r>
                    <m:r>
                      <a:rPr lang="tr-TR" b="1" i="1" dirty="0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tr-TR" dirty="0"/>
                  <a:t>Katsayılar matrisi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endParaRPr lang="tr-TR" b="1" dirty="0"/>
              </a:p>
              <a:p>
                <a:pPr marL="457200" lvl="1" indent="0">
                  <a:lnSpc>
                    <a:spcPct val="120000"/>
                  </a:lnSpc>
                  <a:buNone/>
                </a:pPr>
                <a:endParaRPr lang="tr-TR" b="1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484784"/>
                <a:ext cx="8363272" cy="1800200"/>
              </a:xfrm>
              <a:blipFill>
                <a:blip r:embed="rId3"/>
                <a:stretch>
                  <a:fillRect l="-1020" t="-2712" b="-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Kübik Şeritler</a:t>
            </a:r>
            <a:r>
              <a:rPr lang="en-US"/>
              <a:t>in</a:t>
            </a:r>
            <a:r>
              <a:rPr lang="tr-TR"/>
              <a:t> </a:t>
            </a:r>
            <a:r>
              <a:rPr lang="tr-TR" dirty="0"/>
              <a:t>Temsili I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854"/>
          <a:stretch/>
        </p:blipFill>
        <p:spPr bwMode="auto">
          <a:xfrm>
            <a:off x="2843809" y="4473277"/>
            <a:ext cx="5184575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AADGHGG0.jpg" descr="AADGHGG0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76"/>
          <a:stretch/>
        </p:blipFill>
        <p:spPr bwMode="auto">
          <a:xfrm>
            <a:off x="395536" y="4436252"/>
            <a:ext cx="2880735" cy="1414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0943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ADGHGG0.jpg" descr="AADGHGG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76"/>
          <a:stretch/>
        </p:blipFill>
        <p:spPr bwMode="auto">
          <a:xfrm>
            <a:off x="395536" y="4365104"/>
            <a:ext cx="2880735" cy="1414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295" y="4293096"/>
            <a:ext cx="5229225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Kübik Şeritler</a:t>
            </a:r>
            <a:r>
              <a:rPr lang="en-US"/>
              <a:t>in</a:t>
            </a:r>
            <a:r>
              <a:rPr lang="tr-TR"/>
              <a:t> </a:t>
            </a:r>
            <a:r>
              <a:rPr lang="tr-TR" dirty="0"/>
              <a:t>Temsili II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611560" y="1340768"/>
                <a:ext cx="8229600" cy="3024336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tr-TR" dirty="0"/>
                      <m:t>Ş</m:t>
                    </m:r>
                    <m:r>
                      <m:rPr>
                        <m:nor/>
                      </m:rPr>
                      <a:rPr lang="tr-TR" dirty="0"/>
                      <m:t>eridi</m:t>
                    </m:r>
                    <m:r>
                      <m:rPr>
                        <m:nor/>
                      </m:rPr>
                      <a:rPr lang="tr-TR" dirty="0"/>
                      <m:t> </m:t>
                    </m:r>
                    <m:r>
                      <m:rPr>
                        <m:nor/>
                      </m:rPr>
                      <a:rPr lang="tr-TR" dirty="0"/>
                      <m:t>tan</m:t>
                    </m:r>
                    <m:r>
                      <m:rPr>
                        <m:nor/>
                      </m:rPr>
                      <a:rPr lang="tr-TR" dirty="0"/>
                      <m:t>ı</m:t>
                    </m:r>
                    <m:r>
                      <m:rPr>
                        <m:nor/>
                      </m:rPr>
                      <a:rPr lang="tr-TR" dirty="0"/>
                      <m:t>mlayan</m:t>
                    </m:r>
                    <m:r>
                      <m:rPr>
                        <m:nor/>
                      </m:rPr>
                      <a:rPr lang="tr-TR" dirty="0"/>
                      <m:t> </m:t>
                    </m:r>
                    <m:r>
                      <m:rPr>
                        <m:nor/>
                      </m:rPr>
                      <a:rPr lang="tr-TR" dirty="0"/>
                      <m:t>matris</m:t>
                    </m:r>
                  </m:oMath>
                </a14:m>
                <a:r>
                  <a:rPr lang="tr-TR" i="1" dirty="0">
                    <a:latin typeface="Cambria Math"/>
                  </a:rPr>
                  <a:t> </a:t>
                </a:r>
                <a:r>
                  <a:rPr lang="tr-TR" sz="3300" dirty="0"/>
                  <a:t>belirlenebilir.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b="1" i="1" dirty="0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tr-TR" b="1" i="1" dirty="0" smtClean="0">
                            <a:latin typeface="Cambria Math"/>
                            <a:ea typeface="Cambria Math"/>
                          </a:rPr>
                          <m:t>𝑴</m:t>
                        </m:r>
                      </m:e>
                      <m:sub>
                        <m:r>
                          <a:rPr lang="tr-TR" b="1" i="1" dirty="0" smtClean="0">
                            <a:latin typeface="Cambria Math"/>
                            <a:ea typeface="Cambria Math"/>
                          </a:rPr>
                          <m:t>𝒈𝒆𝒐𝒎</m:t>
                        </m:r>
                      </m:sub>
                    </m:sSub>
                  </m:oMath>
                </a14:m>
                <a:endParaRPr lang="tr-TR" b="1" dirty="0">
                  <a:ea typeface="Cambria Math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tr-TR" dirty="0"/>
                  <a:t>kontrol noktalarının koordinat değerlerini ve şeridin sınır durumlarını (geometrik kısıtlar) içeren matris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b="1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tr-TR" b="1" i="1" dirty="0">
                            <a:latin typeface="Cambria Math"/>
                            <a:ea typeface="Cambria Math"/>
                          </a:rPr>
                          <m:t>𝑴</m:t>
                        </m:r>
                      </m:e>
                      <m:sub>
                        <m:r>
                          <a:rPr lang="tr-TR" b="1" i="1" dirty="0" smtClean="0">
                            <a:latin typeface="Cambria Math"/>
                            <a:ea typeface="Cambria Math"/>
                          </a:rPr>
                          <m:t>𝒔𝒑𝒍𝒊𝒏𝒆</m:t>
                        </m:r>
                      </m:sub>
                    </m:sSub>
                  </m:oMath>
                </a14:m>
                <a:endParaRPr lang="tr-TR" b="1" dirty="0">
                  <a:ea typeface="Cambria Math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tr-TR" dirty="0"/>
                  <a:t>Geometrik kısıt değerlerini </a:t>
                </a:r>
                <a:r>
                  <a:rPr lang="tr-TR" dirty="0" err="1"/>
                  <a:t>polinom</a:t>
                </a:r>
                <a:r>
                  <a:rPr lang="tr-TR" dirty="0"/>
                  <a:t> katsayılarına dönüştüren matris.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tr-TR" dirty="0"/>
                  <a:t>Aynı zamanda taban matrisi olarak da adlandırılır.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tr-TR" dirty="0"/>
                  <a:t>Farklı şerit temsilleri arasında dönüşümü kolaylaştırır.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endParaRPr lang="tr-TR" b="1" dirty="0"/>
              </a:p>
              <a:p>
                <a:pPr marL="457200" lvl="1" indent="0">
                  <a:lnSpc>
                    <a:spcPct val="120000"/>
                  </a:lnSpc>
                  <a:buNone/>
                </a:pPr>
                <a:endParaRPr lang="tr-TR" b="1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560" y="1340768"/>
                <a:ext cx="8229600" cy="3024336"/>
              </a:xfrm>
              <a:blipFill>
                <a:blip r:embed="rId5"/>
                <a:stretch>
                  <a:fillRect l="-667" t="-1210" b="-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Nesne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0553198"/>
              </p:ext>
            </p:extLst>
          </p:nvPr>
        </p:nvGraphicFramePr>
        <p:xfrm>
          <a:off x="2400300" y="5757863"/>
          <a:ext cx="2616200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enklem" r:id="rId6" imgW="1384200" imgH="482400" progId="Equation.3">
                  <p:embed/>
                </p:oleObj>
              </mc:Choice>
              <mc:Fallback>
                <p:oleObj name="Denklem" r:id="rId6" imgW="1384200" imgH="48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00300" y="5757863"/>
                        <a:ext cx="2616200" cy="911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6252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Kübik Şeritler</a:t>
            </a:r>
            <a:r>
              <a:rPr lang="en-US"/>
              <a:t>in</a:t>
            </a:r>
            <a:r>
              <a:rPr lang="tr-TR"/>
              <a:t> </a:t>
            </a:r>
            <a:r>
              <a:rPr lang="tr-TR" dirty="0"/>
              <a:t>Temsili II </a:t>
            </a:r>
          </a:p>
        </p:txBody>
      </p:sp>
      <p:pic>
        <p:nvPicPr>
          <p:cNvPr id="6" name="AADGHGG0.jpg" descr="AADGHGG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76"/>
          <a:stretch/>
        </p:blipFill>
        <p:spPr bwMode="auto">
          <a:xfrm>
            <a:off x="364771" y="1556792"/>
            <a:ext cx="2880735" cy="1414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Nesne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2100574"/>
              </p:ext>
            </p:extLst>
          </p:nvPr>
        </p:nvGraphicFramePr>
        <p:xfrm>
          <a:off x="3624263" y="1592263"/>
          <a:ext cx="232727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enklem" r:id="rId3" imgW="1384200" imgH="482400" progId="Equation.3">
                  <p:embed/>
                </p:oleObj>
              </mc:Choice>
              <mc:Fallback>
                <p:oleObj name="Denklem" r:id="rId3" imgW="1384200" imgH="48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24263" y="1592263"/>
                        <a:ext cx="232727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492896"/>
            <a:ext cx="6279704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Metin kutusu 4"/>
          <p:cNvSpPr txBox="1"/>
          <p:nvPr/>
        </p:nvSpPr>
        <p:spPr>
          <a:xfrm>
            <a:off x="7213641" y="4756502"/>
            <a:ext cx="1751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Kontrol noktaları</a:t>
            </a:r>
          </a:p>
        </p:txBody>
      </p:sp>
    </p:spTree>
    <p:extLst>
      <p:ext uri="{BB962C8B-B14F-4D97-AF65-F5344CB8AC3E}">
        <p14:creationId xmlns:p14="http://schemas.microsoft.com/office/powerpoint/2010/main" val="3870224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Ağlar (Meshes)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/>
              <a:t>Bir dizi nokta (vertices) ve bunların birbirleriyle oluşturduğu yüzeyler (faces) ile tanımlıdır.</a:t>
            </a:r>
          </a:p>
          <a:p>
            <a:pPr algn="just"/>
            <a:r>
              <a:rPr lang="en-US"/>
              <a:t>Çeşitli dosya formatlarında saklanabilir.</a:t>
            </a:r>
          </a:p>
          <a:p>
            <a:pPr lvl="1" algn="just"/>
            <a:r>
              <a:rPr lang="en-US"/>
              <a:t>OFF</a:t>
            </a:r>
          </a:p>
          <a:p>
            <a:pPr lvl="1" algn="just"/>
            <a:r>
              <a:rPr lang="en-US"/>
              <a:t>OBJ</a:t>
            </a:r>
          </a:p>
        </p:txBody>
      </p:sp>
    </p:spTree>
    <p:extLst>
      <p:ext uri="{BB962C8B-B14F-4D97-AF65-F5344CB8AC3E}">
        <p14:creationId xmlns:p14="http://schemas.microsoft.com/office/powerpoint/2010/main" val="395883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/>
              <a:t>Kübik Şeritler</a:t>
            </a:r>
            <a:r>
              <a:rPr lang="en-US"/>
              <a:t>in</a:t>
            </a:r>
            <a:r>
              <a:rPr lang="tr-TR"/>
              <a:t> </a:t>
            </a:r>
            <a:r>
              <a:rPr lang="tr-TR" dirty="0"/>
              <a:t>Temsili III</a:t>
            </a:r>
            <a:endParaRPr lang="en-US" dirty="0"/>
          </a:p>
        </p:txBody>
      </p:sp>
      <p:sp>
        <p:nvSpPr>
          <p:cNvPr id="5" name="İçerik Yer Tutucusu 2"/>
          <p:cNvSpPr>
            <a:spLocks noGrp="1"/>
          </p:cNvSpPr>
          <p:nvPr>
            <p:ph idx="1"/>
          </p:nvPr>
        </p:nvSpPr>
        <p:spPr>
          <a:xfrm>
            <a:off x="611560" y="1570247"/>
            <a:ext cx="8229600" cy="1930761"/>
          </a:xfrm>
        </p:spPr>
        <p:txBody>
          <a:bodyPr>
            <a:normAutofit fontScale="55000" lnSpcReduction="20000"/>
          </a:bodyPr>
          <a:lstStyle/>
          <a:p>
            <a:pPr algn="just">
              <a:lnSpc>
                <a:spcPct val="120000"/>
              </a:lnSpc>
            </a:pPr>
            <a:r>
              <a:rPr lang="tr-TR" sz="3600"/>
              <a:t>Eğri üzerindeki </a:t>
            </a:r>
            <a:r>
              <a:rPr lang="en-US" sz="3600"/>
              <a:t>koordinatları</a:t>
            </a:r>
            <a:r>
              <a:rPr lang="tr-TR" sz="3600"/>
              <a:t> </a:t>
            </a:r>
            <a:r>
              <a:rPr lang="tr-TR" sz="3600" dirty="0"/>
              <a:t>belirlemek için eğri kısıtlarının birbirleriyle nasıl harmanlanacağını ayarlayan taban fonksiyonları belirlenebilir.</a:t>
            </a:r>
          </a:p>
          <a:p>
            <a:pPr algn="just">
              <a:lnSpc>
                <a:spcPct val="120000"/>
              </a:lnSpc>
            </a:pPr>
            <a:r>
              <a:rPr lang="tr-TR" sz="3600" dirty="0" err="1"/>
              <a:t>P</a:t>
            </a:r>
            <a:r>
              <a:rPr lang="tr-TR" sz="3600" baseline="-25000" dirty="0" err="1"/>
              <a:t>k</a:t>
            </a:r>
            <a:r>
              <a:rPr lang="tr-TR" sz="3600" dirty="0"/>
              <a:t> kontrol noktalarının koordinatlarının yanı sıra eğrinin kontrol noktalarındaki eğimi gibi geometrik kısıt parametreleri olabilir.</a:t>
            </a:r>
          </a:p>
          <a:p>
            <a:pPr algn="just">
              <a:lnSpc>
                <a:spcPct val="120000"/>
              </a:lnSpc>
            </a:pPr>
            <a:r>
              <a:rPr lang="tr-TR" sz="3600" dirty="0" err="1"/>
              <a:t>B</a:t>
            </a:r>
            <a:r>
              <a:rPr lang="tr-TR" sz="3600" baseline="-25000" dirty="0" err="1"/>
              <a:t>k</a:t>
            </a:r>
            <a:r>
              <a:rPr lang="tr-TR" sz="3600" dirty="0"/>
              <a:t> geometrik kısıtları harmanlayan taban fonksiyonlarıdır.</a:t>
            </a:r>
          </a:p>
          <a:p>
            <a:pPr algn="just">
              <a:lnSpc>
                <a:spcPct val="120000"/>
              </a:lnSpc>
            </a:pPr>
            <a:endParaRPr lang="tr-TR" sz="3600" dirty="0"/>
          </a:p>
          <a:p>
            <a:pPr algn="just">
              <a:lnSpc>
                <a:spcPct val="120000"/>
              </a:lnSpc>
            </a:pPr>
            <a:endParaRPr lang="tr-TR" sz="3600" dirty="0"/>
          </a:p>
          <a:p>
            <a:pPr algn="just">
              <a:lnSpc>
                <a:spcPct val="120000"/>
              </a:lnSpc>
            </a:pPr>
            <a:endParaRPr lang="tr-TR" b="1" dirty="0">
              <a:ea typeface="Cambria Math"/>
            </a:endParaRPr>
          </a:p>
          <a:p>
            <a:pPr marL="457200" lvl="1" indent="0" algn="just">
              <a:lnSpc>
                <a:spcPct val="120000"/>
              </a:lnSpc>
              <a:buNone/>
            </a:pPr>
            <a:endParaRPr lang="tr-TR" b="1" dirty="0"/>
          </a:p>
          <a:p>
            <a:pPr marL="457200" lvl="1" indent="0" algn="just">
              <a:lnSpc>
                <a:spcPct val="120000"/>
              </a:lnSpc>
              <a:buNone/>
            </a:pPr>
            <a:endParaRPr lang="tr-TR" b="1" dirty="0"/>
          </a:p>
        </p:txBody>
      </p:sp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581375"/>
            <a:ext cx="6219825" cy="164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5729262"/>
            <a:ext cx="44386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İçerik Yer Tutucusu 2"/>
          <p:cNvSpPr txBox="1">
            <a:spLocks/>
          </p:cNvSpPr>
          <p:nvPr/>
        </p:nvSpPr>
        <p:spPr>
          <a:xfrm>
            <a:off x="611560" y="5309567"/>
            <a:ext cx="8229600" cy="514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300" dirty="0"/>
              <a:t>Taban fonksiyonları</a:t>
            </a:r>
          </a:p>
          <a:p>
            <a:endParaRPr lang="tr-TR" sz="3600" dirty="0"/>
          </a:p>
          <a:p>
            <a:endParaRPr lang="tr-TR" b="1" dirty="0">
              <a:ea typeface="Cambria Math"/>
            </a:endParaRPr>
          </a:p>
          <a:p>
            <a:pPr marL="457200" lvl="1" indent="0">
              <a:buFont typeface="Arial" pitchFamily="34" charset="0"/>
              <a:buNone/>
            </a:pPr>
            <a:endParaRPr lang="tr-TR" b="1" dirty="0"/>
          </a:p>
          <a:p>
            <a:pPr marL="457200" lvl="1" indent="0">
              <a:buFont typeface="Arial" pitchFamily="34" charset="0"/>
              <a:buNone/>
            </a:pPr>
            <a:endParaRPr lang="tr-TR" b="1" dirty="0"/>
          </a:p>
        </p:txBody>
      </p:sp>
      <p:sp>
        <p:nvSpPr>
          <p:cNvPr id="9" name="Metin kutusu 8"/>
          <p:cNvSpPr txBox="1"/>
          <p:nvPr/>
        </p:nvSpPr>
        <p:spPr>
          <a:xfrm>
            <a:off x="4527129" y="4305870"/>
            <a:ext cx="4032448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r-TR" b="1" dirty="0"/>
              <a:t>Bu yaklaşımda şerit kontrol noktalarının </a:t>
            </a:r>
            <a:r>
              <a:rPr lang="tr-TR" b="1" dirty="0" err="1"/>
              <a:t>ağırlıklandırılmış</a:t>
            </a:r>
            <a:r>
              <a:rPr lang="tr-TR" b="1" dirty="0"/>
              <a:t> bir toplamı şeklinde ifade edilir.</a:t>
            </a:r>
          </a:p>
        </p:txBody>
      </p:sp>
    </p:spTree>
    <p:extLst>
      <p:ext uri="{BB962C8B-B14F-4D97-AF65-F5344CB8AC3E}">
        <p14:creationId xmlns:p14="http://schemas.microsoft.com/office/powerpoint/2010/main" val="355739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Kübik Şerit</a:t>
            </a:r>
            <a:r>
              <a:rPr lang="en-US"/>
              <a:t>lerin</a:t>
            </a:r>
            <a:r>
              <a:rPr lang="tr-TR"/>
              <a:t> Temsil</a:t>
            </a:r>
            <a:r>
              <a:rPr lang="en-US"/>
              <a:t>i:</a:t>
            </a:r>
            <a:r>
              <a:rPr lang="tr-TR"/>
              <a:t> </a:t>
            </a:r>
            <a:r>
              <a:rPr lang="tr-TR" dirty="0"/>
              <a:t>Özet 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2098576" cy="4525963"/>
          </a:xfrm>
        </p:spPr>
        <p:txBody>
          <a:bodyPr/>
          <a:lstStyle/>
          <a:p>
            <a:r>
              <a:rPr lang="tr-TR" dirty="0"/>
              <a:t>Temsil I</a:t>
            </a:r>
          </a:p>
          <a:p>
            <a:endParaRPr lang="tr-TR" dirty="0"/>
          </a:p>
          <a:p>
            <a:endParaRPr lang="tr-TR" dirty="0"/>
          </a:p>
          <a:p>
            <a:r>
              <a:rPr lang="tr-TR" dirty="0"/>
              <a:t>Temsil II</a:t>
            </a:r>
          </a:p>
          <a:p>
            <a:endParaRPr lang="tr-TR" dirty="0"/>
          </a:p>
          <a:p>
            <a:endParaRPr lang="tr-TR" dirty="0"/>
          </a:p>
          <a:p>
            <a:r>
              <a:rPr lang="tr-TR" dirty="0"/>
              <a:t>Temsil III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518933"/>
            <a:ext cx="3780754" cy="1550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250299"/>
            <a:ext cx="5856556" cy="1690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5135323"/>
            <a:ext cx="2016224" cy="813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8253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Bir </a:t>
            </a:r>
            <a:r>
              <a:rPr lang="en-US"/>
              <a:t>Doğru</a:t>
            </a:r>
            <a:r>
              <a:rPr lang="tr-TR"/>
              <a:t> </a:t>
            </a:r>
            <a:r>
              <a:rPr lang="tr-TR" dirty="0"/>
              <a:t>Parçasının Tanımı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5194920" cy="452596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tr-TR" sz="2800" dirty="0"/>
                  <a:t>Hatırlatma 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tr-TR" sz="24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tr-TR" sz="2400" b="1" i="1" dirty="0">
                            <a:latin typeface="Cambria Math"/>
                          </a:rPr>
                          <m:t>𝒗</m:t>
                        </m:r>
                        <m:r>
                          <m:rPr>
                            <m:nor/>
                          </m:rPr>
                          <a:rPr lang="tr-TR" sz="2400" b="1" dirty="0"/>
                          <m:t> </m:t>
                        </m:r>
                      </m:e>
                    </m:acc>
                    <m:r>
                      <a:rPr lang="tr-TR" sz="2400" b="1" i="1" dirty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tr-TR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1" i="1" dirty="0">
                            <a:latin typeface="Cambria Math"/>
                          </a:rPr>
                          <m:t>𝑷</m:t>
                        </m:r>
                      </m:e>
                      <m:sub>
                        <m:r>
                          <a:rPr lang="tr-TR" sz="2400" b="1" i="1" dirty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tr-TR" sz="2400" b="1" i="1" dirty="0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tr-TR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1" i="1" dirty="0">
                            <a:latin typeface="Cambria Math"/>
                          </a:rPr>
                          <m:t>𝑷</m:t>
                        </m:r>
                      </m:e>
                      <m:sub>
                        <m:r>
                          <a:rPr lang="tr-TR" sz="2400" b="1" i="1" dirty="0" smtClean="0">
                            <a:latin typeface="Cambria Math"/>
                          </a:rPr>
                          <m:t>𝟎</m:t>
                        </m:r>
                      </m:sub>
                    </m:sSub>
                    <m:r>
                      <a:rPr lang="tr-TR" sz="2400" b="1" i="1" dirty="0">
                        <a:latin typeface="Cambria Math"/>
                      </a:rPr>
                      <m:t> </m:t>
                    </m:r>
                  </m:oMath>
                </a14:m>
                <a:endParaRPr lang="tr-TR" sz="2400" b="1" dirty="0"/>
              </a:p>
              <a:p>
                <a:pPr>
                  <a:lnSpc>
                    <a:spcPct val="110000"/>
                  </a:lnSpc>
                </a:pPr>
                <a:r>
                  <a:rPr lang="tr-TR" sz="2800" dirty="0"/>
                  <a:t>Bir çizgi parçası üzerindeki herhangi bir nokta iki sınır noktası kullanılarak tanımlanabilir. 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tr-TR" sz="2400" dirty="0">
                        <a:latin typeface="Cambria Math"/>
                      </a:rPr>
                      <m:t>0</m:t>
                    </m:r>
                    <m:r>
                      <a:rPr lang="tr-TR" sz="2400" i="1" dirty="0">
                        <a:latin typeface="Cambria Math"/>
                        <a:ea typeface="Cambria Math"/>
                      </a:rPr>
                      <m:t>≤</m:t>
                    </m:r>
                    <m:r>
                      <m:rPr>
                        <m:sty m:val="p"/>
                      </m:rPr>
                      <a:rPr lang="tr-TR" sz="2400" b="0" i="0" dirty="0" smtClean="0">
                        <a:latin typeface="Cambria Math"/>
                      </a:rPr>
                      <m:t>u</m:t>
                    </m:r>
                    <m:r>
                      <a:rPr lang="tr-TR" sz="2400" i="1" dirty="0">
                        <a:latin typeface="Cambria Math"/>
                        <a:ea typeface="Cambria Math"/>
                      </a:rPr>
                      <m:t>≤</m:t>
                    </m:r>
                  </m:oMath>
                </a14:m>
                <a:r>
                  <a:rPr lang="tr-TR" sz="2400" dirty="0"/>
                  <a:t>1 için</a:t>
                </a:r>
                <a:endParaRPr lang="tr-TR" sz="2400" b="1" dirty="0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1" i="1" dirty="0">
                            <a:latin typeface="Cambria Math"/>
                          </a:rPr>
                          <m:t>𝑷</m:t>
                        </m:r>
                      </m:e>
                      <m:sub>
                        <m:r>
                          <a:rPr lang="tr-TR" sz="2400" b="1" i="1" dirty="0" smtClean="0">
                            <a:latin typeface="Cambria Math"/>
                          </a:rPr>
                          <m:t>𝟎</m:t>
                        </m:r>
                      </m:sub>
                    </m:sSub>
                    <m:r>
                      <a:rPr lang="tr-TR" sz="2400" b="1" i="0" dirty="0" smtClean="0">
                        <a:latin typeface="Cambria Math"/>
                      </a:rPr>
                      <m:t>+</m:t>
                    </m:r>
                    <m:r>
                      <m:rPr>
                        <m:sty m:val="p"/>
                      </m:rPr>
                      <a:rPr lang="tr-TR" sz="2400" b="0" i="0" dirty="0" smtClean="0">
                        <a:latin typeface="Cambria Math"/>
                      </a:rPr>
                      <m:t>u</m:t>
                    </m:r>
                    <m:r>
                      <a:rPr lang="tr-TR" sz="2400" b="1" i="0" dirty="0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tr-TR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1" i="1" dirty="0">
                            <a:latin typeface="Cambria Math"/>
                          </a:rPr>
                          <m:t>𝑷</m:t>
                        </m:r>
                      </m:e>
                      <m:sub>
                        <m:r>
                          <a:rPr lang="tr-TR" sz="2400" b="1" i="1" dirty="0" smtClean="0"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tr-TR" sz="2400" b="1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1" i="1" dirty="0">
                            <a:latin typeface="Cambria Math"/>
                          </a:rPr>
                          <m:t>𝑷</m:t>
                        </m:r>
                      </m:e>
                      <m:sub>
                        <m:r>
                          <a:rPr lang="tr-TR" sz="2400" b="1" i="1" dirty="0" smtClean="0">
                            <a:latin typeface="Cambria Math"/>
                          </a:rPr>
                          <m:t>𝟎</m:t>
                        </m:r>
                      </m:sub>
                    </m:sSub>
                    <m:r>
                      <a:rPr lang="tr-TR" sz="2400" b="1" i="1" dirty="0" smtClean="0">
                        <a:latin typeface="Cambria Math"/>
                      </a:rPr>
                      <m:t>)</m:t>
                    </m:r>
                  </m:oMath>
                </a14:m>
                <a:endParaRPr lang="tr-TR" sz="2400" b="1" i="1" dirty="0">
                  <a:latin typeface="Cambria Math"/>
                </a:endParaRPr>
              </a:p>
              <a:p>
                <a:pPr marL="45720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400" b="1" i="1" dirty="0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tr-TR" sz="2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sz="2400" b="0" i="1" dirty="0" smtClean="0">
                              <a:latin typeface="Cambria Math"/>
                            </a:rPr>
                            <m:t>1−</m:t>
                          </m:r>
                          <m:r>
                            <a:rPr lang="tr-TR" sz="2400" b="0" i="1" dirty="0" smtClean="0">
                              <a:latin typeface="Cambria Math"/>
                            </a:rPr>
                            <m:t>𝑢</m:t>
                          </m:r>
                        </m:e>
                      </m:d>
                      <m:sSub>
                        <m:sSubPr>
                          <m:ctrlPr>
                            <a:rPr lang="tr-TR" sz="24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400" b="1" i="1" dirty="0"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tr-TR" sz="2400" b="1" i="1" dirty="0" smtClean="0">
                              <a:latin typeface="Cambria Math"/>
                            </a:rPr>
                            <m:t>𝟎</m:t>
                          </m:r>
                        </m:sub>
                      </m:sSub>
                      <m:r>
                        <a:rPr lang="tr-TR" sz="2400" b="1" i="1" dirty="0" smtClean="0">
                          <a:latin typeface="Cambria Math"/>
                        </a:rPr>
                        <m:t>+</m:t>
                      </m:r>
                      <m:r>
                        <a:rPr lang="tr-TR" sz="2400" b="0" i="1" dirty="0" smtClean="0">
                          <a:latin typeface="Cambria Math"/>
                        </a:rPr>
                        <m:t>𝑢</m:t>
                      </m:r>
                      <m:sSub>
                        <m:sSubPr>
                          <m:ctrlPr>
                            <a:rPr lang="tr-TR" sz="24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400" b="1" i="1" dirty="0"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tr-TR" sz="2400" b="1" i="1" dirty="0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  <a:p>
                <a:pPr>
                  <a:lnSpc>
                    <a:spcPct val="110000"/>
                  </a:lnSpc>
                </a:pPr>
                <a:endParaRPr lang="tr-TR" b="1" dirty="0"/>
              </a:p>
              <a:p>
                <a:pPr>
                  <a:lnSpc>
                    <a:spcPct val="110000"/>
                  </a:lnSpc>
                </a:pPr>
                <a:endParaRPr lang="tr-TR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5194920" cy="4525963"/>
              </a:xfrm>
              <a:blipFill>
                <a:blip r:embed="rId2"/>
                <a:stretch>
                  <a:fillRect l="-2113" t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Metin kutusu 7"/>
              <p:cNvSpPr txBox="1"/>
              <p:nvPr/>
            </p:nvSpPr>
            <p:spPr>
              <a:xfrm>
                <a:off x="6696236" y="1628800"/>
                <a:ext cx="4539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tr-TR" sz="2000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tr-TR" sz="2000" b="1" i="1" dirty="0" smtClean="0">
                              <a:latin typeface="Cambria Math"/>
                            </a:rPr>
                            <m:t>𝒗</m:t>
                          </m:r>
                          <m:r>
                            <m:rPr>
                              <m:nor/>
                            </m:rPr>
                            <a:rPr lang="tr-TR" sz="2000" b="1" dirty="0"/>
                            <m:t> </m:t>
                          </m:r>
                        </m:e>
                      </m:acc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8" name="Metin kutusu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236" y="1628800"/>
                <a:ext cx="453970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Düz Ok Bağlayıcısı 8"/>
          <p:cNvCxnSpPr/>
          <p:nvPr/>
        </p:nvCxnSpPr>
        <p:spPr>
          <a:xfrm>
            <a:off x="6326196" y="3246125"/>
            <a:ext cx="1054116" cy="36410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Metin kutusu 9"/>
              <p:cNvSpPr txBox="1"/>
              <p:nvPr/>
            </p:nvSpPr>
            <p:spPr>
              <a:xfrm>
                <a:off x="5817298" y="3468117"/>
                <a:ext cx="8962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000" b="1" i="1" dirty="0" smtClean="0">
                          <a:latin typeface="Cambria Math"/>
                        </a:rPr>
                        <m:t>𝒖</m:t>
                      </m:r>
                      <m:r>
                        <a:rPr lang="tr-TR" sz="2000" b="1" i="1" dirty="0" smtClean="0">
                          <a:latin typeface="Cambria Math"/>
                        </a:rPr>
                        <m:t>=</m:t>
                      </m:r>
                      <m:r>
                        <a:rPr lang="tr-TR" sz="2000" b="1" i="1" dirty="0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10" name="Metin kutusu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298" y="3468117"/>
                <a:ext cx="896207" cy="4001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Metin kutusu 10"/>
              <p:cNvSpPr txBox="1"/>
              <p:nvPr/>
            </p:nvSpPr>
            <p:spPr>
              <a:xfrm>
                <a:off x="6813254" y="3028859"/>
                <a:ext cx="40748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000" b="1" i="1" dirty="0" smtClean="0">
                          <a:latin typeface="Cambria Math"/>
                        </a:rPr>
                        <m:t>𝒖</m:t>
                      </m:r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11" name="Metin kutusu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254" y="3028859"/>
                <a:ext cx="407483" cy="4001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Düz Bağlayıcı 13"/>
          <p:cNvCxnSpPr/>
          <p:nvPr/>
        </p:nvCxnSpPr>
        <p:spPr>
          <a:xfrm>
            <a:off x="6244629" y="3325054"/>
            <a:ext cx="1927771" cy="68109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Metin kutusu 14"/>
              <p:cNvSpPr txBox="1"/>
              <p:nvPr/>
            </p:nvSpPr>
            <p:spPr>
              <a:xfrm>
                <a:off x="8013254" y="3610228"/>
                <a:ext cx="59766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dirty="0" smtClean="0"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tr-TR" sz="2000" b="1" i="1" dirty="0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tr-TR" sz="2000" b="1" i="1" dirty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15" name="Metin kutusu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254" y="3610228"/>
                <a:ext cx="597664" cy="4001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Metin kutusu 17"/>
              <p:cNvSpPr txBox="1"/>
              <p:nvPr/>
            </p:nvSpPr>
            <p:spPr>
              <a:xfrm>
                <a:off x="5844559" y="2924944"/>
                <a:ext cx="59766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dirty="0" smtClean="0"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tr-TR" sz="2000" b="1" i="1" dirty="0" smtClean="0">
                              <a:latin typeface="Cambria Math"/>
                            </a:rPr>
                            <m:t>𝟎</m:t>
                          </m:r>
                        </m:sub>
                      </m:sSub>
                      <m:r>
                        <a:rPr lang="tr-TR" sz="2000" b="1" i="1" dirty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18" name="Metin kutusu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559" y="2924944"/>
                <a:ext cx="597664" cy="400110"/>
              </a:xfrm>
              <a:prstGeom prst="rect">
                <a:avLst/>
              </a:prstGeom>
              <a:blipFill rotWithShape="1">
                <a:blip r:embed="rId7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Metin kutusu 19"/>
              <p:cNvSpPr txBox="1"/>
              <p:nvPr/>
            </p:nvSpPr>
            <p:spPr>
              <a:xfrm>
                <a:off x="7690168" y="4040506"/>
                <a:ext cx="8962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000" b="1" i="1" dirty="0" smtClean="0">
                          <a:latin typeface="Cambria Math"/>
                        </a:rPr>
                        <m:t>𝒖</m:t>
                      </m:r>
                      <m:r>
                        <a:rPr lang="tr-TR" sz="2000" b="1" i="1" dirty="0" smtClean="0">
                          <a:latin typeface="Cambria Math"/>
                        </a:rPr>
                        <m:t>=</m:t>
                      </m:r>
                      <m:r>
                        <a:rPr lang="tr-TR" sz="2000" b="1" i="1" dirty="0" smtClean="0"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20" name="Metin kutusu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168" y="4040506"/>
                <a:ext cx="896207" cy="40011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Metin kutusu 20"/>
              <p:cNvSpPr txBox="1"/>
              <p:nvPr/>
            </p:nvSpPr>
            <p:spPr>
              <a:xfrm>
                <a:off x="8165654" y="2242076"/>
                <a:ext cx="59766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dirty="0" smtClean="0"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tr-TR" sz="2000" b="1" i="1" dirty="0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tr-TR" sz="2000" b="1" i="1" dirty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21" name="Metin kutusu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654" y="2242076"/>
                <a:ext cx="597664" cy="400110"/>
              </a:xfrm>
              <a:prstGeom prst="rect">
                <a:avLst/>
              </a:prstGeom>
              <a:blipFill rotWithShape="1">
                <a:blip r:embed="rId9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Metin kutusu 21"/>
              <p:cNvSpPr txBox="1"/>
              <p:nvPr/>
            </p:nvSpPr>
            <p:spPr>
              <a:xfrm>
                <a:off x="5996959" y="1556792"/>
                <a:ext cx="59766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dirty="0" smtClean="0"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tr-TR" sz="2000" b="1" i="1" dirty="0" smtClean="0">
                              <a:latin typeface="Cambria Math"/>
                            </a:rPr>
                            <m:t>𝟎</m:t>
                          </m:r>
                        </m:sub>
                      </m:sSub>
                      <m:r>
                        <a:rPr lang="tr-TR" sz="2000" b="1" i="1" dirty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22" name="Metin kutusu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959" y="1556792"/>
                <a:ext cx="597664" cy="40011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Düz Bağlayıcı 22"/>
          <p:cNvCxnSpPr/>
          <p:nvPr/>
        </p:nvCxnSpPr>
        <p:spPr>
          <a:xfrm>
            <a:off x="6316637" y="2027828"/>
            <a:ext cx="1927771" cy="68109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Düz Ok Bağlayıcısı 24"/>
          <p:cNvCxnSpPr/>
          <p:nvPr/>
        </p:nvCxnSpPr>
        <p:spPr>
          <a:xfrm>
            <a:off x="6367799" y="1916832"/>
            <a:ext cx="1948617" cy="68528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695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Doğru</a:t>
            </a:r>
            <a:r>
              <a:rPr lang="tr-TR"/>
              <a:t> Parçasının Temsil </a:t>
            </a:r>
            <a:r>
              <a:rPr lang="tr-TR" dirty="0"/>
              <a:t>I ile Tanımı</a:t>
            </a:r>
          </a:p>
        </p:txBody>
      </p:sp>
      <p:cxnSp>
        <p:nvCxnSpPr>
          <p:cNvPr id="4" name="Düz Ok Bağlayıcısı 3"/>
          <p:cNvCxnSpPr/>
          <p:nvPr/>
        </p:nvCxnSpPr>
        <p:spPr>
          <a:xfrm>
            <a:off x="6326196" y="1877973"/>
            <a:ext cx="1054116" cy="36410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etin kutusu 4"/>
              <p:cNvSpPr txBox="1"/>
              <p:nvPr/>
            </p:nvSpPr>
            <p:spPr>
              <a:xfrm>
                <a:off x="5817298" y="2099965"/>
                <a:ext cx="8962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000" b="1" i="1" dirty="0" smtClean="0">
                          <a:latin typeface="Cambria Math"/>
                        </a:rPr>
                        <m:t>𝒖</m:t>
                      </m:r>
                      <m:r>
                        <a:rPr lang="tr-TR" sz="2000" b="1" i="1" dirty="0" smtClean="0">
                          <a:latin typeface="Cambria Math"/>
                        </a:rPr>
                        <m:t>=</m:t>
                      </m:r>
                      <m:r>
                        <a:rPr lang="tr-TR" sz="2000" b="1" i="1" dirty="0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5" name="Metin kutusu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298" y="2099965"/>
                <a:ext cx="896207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Metin kutusu 5"/>
              <p:cNvSpPr txBox="1"/>
              <p:nvPr/>
            </p:nvSpPr>
            <p:spPr>
              <a:xfrm>
                <a:off x="6813254" y="1660707"/>
                <a:ext cx="40748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000" b="1" i="1" dirty="0" smtClean="0">
                          <a:latin typeface="Cambria Math"/>
                        </a:rPr>
                        <m:t>𝒖</m:t>
                      </m:r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6" name="Metin kutusu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254" y="1660707"/>
                <a:ext cx="407483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Düz Bağlayıcı 6"/>
          <p:cNvCxnSpPr/>
          <p:nvPr/>
        </p:nvCxnSpPr>
        <p:spPr>
          <a:xfrm>
            <a:off x="6244629" y="1956902"/>
            <a:ext cx="1927771" cy="68109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Metin kutusu 7"/>
              <p:cNvSpPr txBox="1"/>
              <p:nvPr/>
            </p:nvSpPr>
            <p:spPr>
              <a:xfrm>
                <a:off x="8013254" y="2242076"/>
                <a:ext cx="59766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dirty="0" smtClean="0"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tr-TR" sz="2000" b="1" i="1" dirty="0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tr-TR" sz="2000" b="1" i="1" dirty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8" name="Metin kutusu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254" y="2242076"/>
                <a:ext cx="597664" cy="400110"/>
              </a:xfrm>
              <a:prstGeom prst="rect">
                <a:avLst/>
              </a:prstGeom>
              <a:blipFill>
                <a:blip r:embed="rId4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Metin kutusu 8"/>
              <p:cNvSpPr txBox="1"/>
              <p:nvPr/>
            </p:nvSpPr>
            <p:spPr>
              <a:xfrm>
                <a:off x="5844559" y="1556792"/>
                <a:ext cx="59766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dirty="0" smtClean="0"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tr-TR" sz="2000" b="1" i="1" dirty="0" smtClean="0">
                              <a:latin typeface="Cambria Math"/>
                            </a:rPr>
                            <m:t>𝟎</m:t>
                          </m:r>
                        </m:sub>
                      </m:sSub>
                      <m:r>
                        <a:rPr lang="tr-TR" sz="2000" b="1" i="1" dirty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9" name="Metin kutusu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559" y="1556792"/>
                <a:ext cx="597664" cy="400110"/>
              </a:xfrm>
              <a:prstGeom prst="rect">
                <a:avLst/>
              </a:prstGeom>
              <a:blipFill>
                <a:blip r:embed="rId5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Metin kutusu 9"/>
              <p:cNvSpPr txBox="1"/>
              <p:nvPr/>
            </p:nvSpPr>
            <p:spPr>
              <a:xfrm>
                <a:off x="7690168" y="2672354"/>
                <a:ext cx="8962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000" b="1" i="1" dirty="0" smtClean="0">
                          <a:latin typeface="Cambria Math"/>
                        </a:rPr>
                        <m:t>𝒖</m:t>
                      </m:r>
                      <m:r>
                        <a:rPr lang="tr-TR" sz="2000" b="1" i="1" dirty="0" smtClean="0">
                          <a:latin typeface="Cambria Math"/>
                        </a:rPr>
                        <m:t>=</m:t>
                      </m:r>
                      <m:r>
                        <a:rPr lang="tr-TR" sz="2000" b="1" i="1" dirty="0" smtClean="0"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10" name="Metin kutusu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168" y="2672354"/>
                <a:ext cx="896207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018" y="4098135"/>
            <a:ext cx="3590925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262711"/>
            <a:ext cx="60579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Dikdörtgen 10"/>
              <p:cNvSpPr/>
              <p:nvPr/>
            </p:nvSpPr>
            <p:spPr>
              <a:xfrm>
                <a:off x="6326196" y="3408682"/>
                <a:ext cx="262398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1" i="1" dirty="0"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tr-TR" b="1" i="1" dirty="0">
                              <a:latin typeface="Cambria Math"/>
                            </a:rPr>
                            <m:t>𝟎</m:t>
                          </m:r>
                        </m:sub>
                      </m:sSub>
                      <m:r>
                        <a:rPr lang="tr-TR" b="1" dirty="0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tr-TR" dirty="0">
                          <a:latin typeface="Cambria Math"/>
                        </a:rPr>
                        <m:t>u</m:t>
                      </m:r>
                      <m:r>
                        <a:rPr lang="tr-TR" b="1" dirty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tr-TR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1" i="1" dirty="0"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tr-TR" b="1" i="1" dirty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m:rPr>
                          <m:nor/>
                        </m:rPr>
                        <a:rPr lang="tr-TR" b="1" dirty="0"/>
                        <m:t>− </m:t>
                      </m:r>
                      <m:sSub>
                        <m:sSubPr>
                          <m:ctrlPr>
                            <a:rPr lang="tr-TR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1" i="1" dirty="0"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tr-TR" b="1" i="1" dirty="0">
                              <a:latin typeface="Cambria Math"/>
                            </a:rPr>
                            <m:t>𝟎</m:t>
                          </m:r>
                        </m:sub>
                      </m:sSub>
                      <m:r>
                        <a:rPr lang="tr-TR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tr-TR" b="1" i="1" dirty="0">
                  <a:latin typeface="Cambria Math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1" i="1" dirty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tr-TR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i="1" dirty="0">
                              <a:latin typeface="Cambria Math"/>
                            </a:rPr>
                            <m:t>1−</m:t>
                          </m:r>
                          <m:r>
                            <a:rPr lang="tr-TR" i="1" dirty="0">
                              <a:latin typeface="Cambria Math"/>
                            </a:rPr>
                            <m:t>𝑢</m:t>
                          </m:r>
                        </m:e>
                      </m:d>
                      <m:sSub>
                        <m:sSubPr>
                          <m:ctrlPr>
                            <a:rPr lang="tr-TR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1" i="1" dirty="0"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tr-TR" b="1" i="1" dirty="0">
                              <a:latin typeface="Cambria Math"/>
                            </a:rPr>
                            <m:t>𝟎</m:t>
                          </m:r>
                        </m:sub>
                      </m:sSub>
                      <m:r>
                        <a:rPr lang="tr-TR" b="1" i="1" dirty="0">
                          <a:latin typeface="Cambria Math"/>
                        </a:rPr>
                        <m:t>+</m:t>
                      </m:r>
                      <m:r>
                        <a:rPr lang="tr-TR" i="1" dirty="0">
                          <a:latin typeface="Cambria Math"/>
                        </a:rPr>
                        <m:t>𝑢</m:t>
                      </m:r>
                      <m:sSub>
                        <m:sSubPr>
                          <m:ctrlPr>
                            <a:rPr lang="tr-TR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1" i="1" dirty="0"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tr-TR" b="1" i="1" dirty="0"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11" name="Dikdörtgen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196" y="3408682"/>
                <a:ext cx="2623988" cy="646331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877973"/>
                <a:ext cx="8229600" cy="4248190"/>
              </a:xfrm>
            </p:spPr>
            <p:txBody>
              <a:bodyPr>
                <a:norm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tr-TR" sz="2800" dirty="0"/>
                  <a:t>Sadece x koordinatı düşünülürse: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tr-TR" sz="2400" dirty="0"/>
                  <a:t>u=0 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0" i="1" dirty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tr-TR" sz="2400" b="0" i="1" dirty="0" smtClean="0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tr-TR" sz="2400" dirty="0"/>
                  <a:t>(0)=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0" i="1" dirty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tr-TR" sz="2400" b="0" i="1" dirty="0" smtClean="0">
                            <a:latin typeface="Cambria Math"/>
                          </a:rPr>
                          <m:t>0</m:t>
                        </m:r>
                        <m:r>
                          <a:rPr lang="tr-TR" sz="2400" b="0" i="1" dirty="0" smtClean="0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tr-TR" sz="2400" b="1" dirty="0"/>
                  <a:t> </a:t>
                </a:r>
                <a:r>
                  <a:rPr lang="tr-TR" sz="2400" dirty="0"/>
                  <a:t>dolayısıyla</a:t>
                </a:r>
                <a14:m>
                  <m:oMath xmlns:m="http://schemas.openxmlformats.org/officeDocument/2006/math">
                    <m:r>
                      <a:rPr lang="tr-TR" sz="2400" b="1" i="0" dirty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tr-T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0" i="1" dirty="0" smtClean="0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tr-TR" sz="2400" b="0" i="1" dirty="0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tr-TR" sz="2400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0" i="1" dirty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tr-TR" sz="2400" b="0" i="1" dirty="0">
                            <a:latin typeface="Cambria Math"/>
                          </a:rPr>
                          <m:t>0</m:t>
                        </m:r>
                        <m:r>
                          <a:rPr lang="tr-TR" sz="2400" b="0" i="1" dirty="0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endParaRPr lang="tr-TR" sz="2400" dirty="0"/>
              </a:p>
              <a:p>
                <a:pPr lvl="1">
                  <a:spcAft>
                    <a:spcPts val="600"/>
                  </a:spcAft>
                </a:pPr>
                <a:r>
                  <a:rPr lang="tr-TR" sz="2400" dirty="0"/>
                  <a:t>u=1 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 dirty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tr-TR" sz="2400" i="1" dirty="0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tr-TR" sz="2400" dirty="0"/>
                  <a:t>(1)=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 dirty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tr-TR" sz="2400" b="0" i="1" dirty="0" smtClean="0">
                            <a:latin typeface="Cambria Math"/>
                          </a:rPr>
                          <m:t>1</m:t>
                        </m:r>
                        <m:r>
                          <a:rPr lang="tr-TR" sz="2400" i="1" dirty="0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tr-TR" sz="2400" b="1" dirty="0"/>
                  <a:t> </a:t>
                </a:r>
                <a:r>
                  <a:rPr lang="tr-TR" sz="2400" dirty="0"/>
                  <a:t>dolayısıyla</a:t>
                </a:r>
                <a14:m>
                  <m:oMath xmlns:m="http://schemas.openxmlformats.org/officeDocument/2006/math">
                    <m:r>
                      <a:rPr lang="tr-TR" sz="2400" b="1" dirty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tr-T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0" i="1" dirty="0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tr-TR" sz="2400" i="1" dirty="0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tr-TR" sz="2400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 dirty="0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tr-TR" sz="2400" i="1" dirty="0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tr-TR" sz="2400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 dirty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tr-TR" sz="2400" b="0" i="1" dirty="0" smtClean="0">
                            <a:latin typeface="Cambria Math"/>
                          </a:rPr>
                          <m:t>1</m:t>
                        </m:r>
                        <m:r>
                          <a:rPr lang="tr-TR" sz="2400" i="1" dirty="0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endParaRPr lang="tr-TR" sz="2400" dirty="0"/>
              </a:p>
              <a:p>
                <a:pPr lvl="2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000" i="1" dirty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tr-TR" sz="2000" i="1" dirty="0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tr-TR" sz="2000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000" i="1" dirty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tr-TR" sz="2000" i="1" dirty="0">
                            <a:latin typeface="Cambria Math"/>
                          </a:rPr>
                          <m:t>1</m:t>
                        </m:r>
                        <m:r>
                          <a:rPr lang="tr-TR" sz="2000" i="1" dirty="0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tr-TR" sz="20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000" i="1" dirty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tr-TR" sz="2000" b="0" i="1" dirty="0" smtClean="0">
                            <a:latin typeface="Cambria Math"/>
                          </a:rPr>
                          <m:t>0</m:t>
                        </m:r>
                        <m:r>
                          <a:rPr lang="tr-TR" sz="2000" i="1" dirty="0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2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000" i="1" dirty="0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tr-TR" sz="2000" i="1" dirty="0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tr-TR" sz="2000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000" i="1" dirty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tr-TR" sz="2000" i="1" dirty="0">
                            <a:latin typeface="Cambria Math"/>
                          </a:rPr>
                          <m:t>0</m:t>
                        </m:r>
                        <m:r>
                          <a:rPr lang="tr-TR" sz="2000" i="1" dirty="0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endParaRPr lang="tr-TR" sz="2000" dirty="0"/>
              </a:p>
            </p:txBody>
          </p:sp>
        </mc:Choice>
        <mc:Fallback xmlns="">
          <p:sp>
            <p:nvSpPr>
              <p:cNvPr id="15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877973"/>
                <a:ext cx="8229600" cy="4248190"/>
              </a:xfrm>
              <a:blipFill>
                <a:blip r:embed="rId11"/>
                <a:stretch>
                  <a:fillRect l="-1333" t="-1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5557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Doğru</a:t>
            </a:r>
            <a:r>
              <a:rPr lang="tr-TR"/>
              <a:t> </a:t>
            </a:r>
            <a:r>
              <a:rPr lang="tr-TR" dirty="0"/>
              <a:t>Parçasının Temsil II ile Tanımı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199" y="1600201"/>
            <a:ext cx="5686192" cy="2980927"/>
          </a:xfrm>
        </p:spPr>
        <p:txBody>
          <a:bodyPr>
            <a:normAutofit/>
          </a:bodyPr>
          <a:lstStyle/>
          <a:p>
            <a:r>
              <a:rPr lang="tr-TR" sz="2800" dirty="0"/>
              <a:t>Standart temsile göre</a:t>
            </a:r>
          </a:p>
          <a:p>
            <a:pPr lvl="1"/>
            <a:endParaRPr lang="tr-TR" sz="2400" dirty="0"/>
          </a:p>
        </p:txBody>
      </p:sp>
      <p:cxnSp>
        <p:nvCxnSpPr>
          <p:cNvPr id="4" name="Düz Ok Bağlayıcısı 3"/>
          <p:cNvCxnSpPr/>
          <p:nvPr/>
        </p:nvCxnSpPr>
        <p:spPr>
          <a:xfrm>
            <a:off x="6326196" y="1877973"/>
            <a:ext cx="1054116" cy="36410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etin kutusu 4"/>
              <p:cNvSpPr txBox="1"/>
              <p:nvPr/>
            </p:nvSpPr>
            <p:spPr>
              <a:xfrm>
                <a:off x="5817298" y="2099965"/>
                <a:ext cx="8962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000" b="1" i="1" dirty="0" smtClean="0">
                          <a:latin typeface="Cambria Math"/>
                        </a:rPr>
                        <m:t>𝒖</m:t>
                      </m:r>
                      <m:r>
                        <a:rPr lang="tr-TR" sz="2000" b="1" i="1" dirty="0" smtClean="0">
                          <a:latin typeface="Cambria Math"/>
                        </a:rPr>
                        <m:t>=</m:t>
                      </m:r>
                      <m:r>
                        <a:rPr lang="tr-TR" sz="2000" b="1" i="1" dirty="0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5" name="Metin kutusu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298" y="2099965"/>
                <a:ext cx="896207" cy="40011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Metin kutusu 5"/>
              <p:cNvSpPr txBox="1"/>
              <p:nvPr/>
            </p:nvSpPr>
            <p:spPr>
              <a:xfrm>
                <a:off x="6813254" y="1660707"/>
                <a:ext cx="40748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000" b="1" i="1" dirty="0" smtClean="0">
                          <a:latin typeface="Cambria Math"/>
                        </a:rPr>
                        <m:t>𝒖</m:t>
                      </m:r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6" name="Metin kutusu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254" y="1660707"/>
                <a:ext cx="407483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Düz Bağlayıcı 6"/>
          <p:cNvCxnSpPr/>
          <p:nvPr/>
        </p:nvCxnSpPr>
        <p:spPr>
          <a:xfrm>
            <a:off x="6244629" y="1956902"/>
            <a:ext cx="1927771" cy="68109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Metin kutusu 7"/>
              <p:cNvSpPr txBox="1"/>
              <p:nvPr/>
            </p:nvSpPr>
            <p:spPr>
              <a:xfrm>
                <a:off x="8013254" y="2242076"/>
                <a:ext cx="59766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dirty="0" smtClean="0"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tr-TR" sz="2000" b="1" i="1" dirty="0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tr-TR" sz="2000" b="1" i="1" dirty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8" name="Metin kutusu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254" y="2242076"/>
                <a:ext cx="597664" cy="400110"/>
              </a:xfrm>
              <a:prstGeom prst="rect">
                <a:avLst/>
              </a:prstGeom>
              <a:blipFill rotWithShape="1">
                <a:blip r:embed="rId4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Metin kutusu 8"/>
              <p:cNvSpPr txBox="1"/>
              <p:nvPr/>
            </p:nvSpPr>
            <p:spPr>
              <a:xfrm>
                <a:off x="5844559" y="1556792"/>
                <a:ext cx="59766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dirty="0" smtClean="0"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tr-TR" sz="2000" b="1" i="1" dirty="0" smtClean="0">
                              <a:latin typeface="Cambria Math"/>
                            </a:rPr>
                            <m:t>𝟎</m:t>
                          </m:r>
                        </m:sub>
                      </m:sSub>
                      <m:r>
                        <a:rPr lang="tr-TR" sz="2000" b="1" i="1" dirty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9" name="Metin kutusu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559" y="1556792"/>
                <a:ext cx="597664" cy="4001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Metin kutusu 9"/>
              <p:cNvSpPr txBox="1"/>
              <p:nvPr/>
            </p:nvSpPr>
            <p:spPr>
              <a:xfrm>
                <a:off x="7690168" y="2672354"/>
                <a:ext cx="8962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000" b="1" i="1" dirty="0" smtClean="0">
                          <a:latin typeface="Cambria Math"/>
                        </a:rPr>
                        <m:t>𝒖</m:t>
                      </m:r>
                      <m:r>
                        <a:rPr lang="tr-TR" sz="2000" b="1" i="1" dirty="0" smtClean="0">
                          <a:latin typeface="Cambria Math"/>
                        </a:rPr>
                        <m:t>=</m:t>
                      </m:r>
                      <m:r>
                        <a:rPr lang="tr-TR" sz="2000" b="1" i="1" dirty="0" smtClean="0"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10" name="Metin kutusu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168" y="2672354"/>
                <a:ext cx="896207" cy="4001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818" y="3573016"/>
            <a:ext cx="5467350" cy="156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5135116"/>
            <a:ext cx="3841914" cy="1174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300020"/>
            <a:ext cx="4391025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Dikdörtgen 10"/>
              <p:cNvSpPr/>
              <p:nvPr/>
            </p:nvSpPr>
            <p:spPr>
              <a:xfrm>
                <a:off x="6026086" y="3290620"/>
                <a:ext cx="4572000" cy="6463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tr-TR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1" dirty="0">
                            <a:latin typeface="Cambria Math"/>
                          </a:rPr>
                          <m:t>𝑷</m:t>
                        </m:r>
                      </m:e>
                      <m:sub>
                        <m:r>
                          <a:rPr lang="tr-TR" b="1" i="1" dirty="0">
                            <a:latin typeface="Cambria Math"/>
                          </a:rPr>
                          <m:t>𝟎</m:t>
                        </m:r>
                      </m:sub>
                    </m:sSub>
                    <m:r>
                      <a:rPr lang="tr-TR" b="1" dirty="0">
                        <a:latin typeface="Cambria Math"/>
                      </a:rPr>
                      <m:t>+</m:t>
                    </m:r>
                    <m:r>
                      <m:rPr>
                        <m:sty m:val="p"/>
                      </m:rPr>
                      <a:rPr lang="tr-TR" dirty="0">
                        <a:latin typeface="Cambria Math"/>
                      </a:rPr>
                      <m:t>u</m:t>
                    </m:r>
                    <m:r>
                      <a:rPr lang="tr-TR" b="1" dirty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tr-TR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1" dirty="0">
                            <a:latin typeface="Cambria Math"/>
                          </a:rPr>
                          <m:t>𝑷</m:t>
                        </m:r>
                      </m:e>
                      <m:sub>
                        <m:r>
                          <a:rPr lang="tr-TR" b="1" i="1" dirty="0"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tr-TR" b="1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1" dirty="0">
                            <a:latin typeface="Cambria Math"/>
                          </a:rPr>
                          <m:t>𝑷</m:t>
                        </m:r>
                      </m:e>
                      <m:sub>
                        <m:r>
                          <a:rPr lang="tr-TR" b="1" i="1" dirty="0">
                            <a:latin typeface="Cambria Math"/>
                          </a:rPr>
                          <m:t>𝟎</m:t>
                        </m:r>
                      </m:sub>
                    </m:sSub>
                    <m:r>
                      <a:rPr lang="tr-TR" b="1" i="1" dirty="0">
                        <a:latin typeface="Cambria Math"/>
                      </a:rPr>
                      <m:t>)</m:t>
                    </m:r>
                  </m:oMath>
                </a14:m>
                <a:endParaRPr lang="tr-TR" b="1" i="1" dirty="0">
                  <a:latin typeface="Cambria Math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1" i="1" dirty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tr-TR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i="1" dirty="0">
                              <a:latin typeface="Cambria Math"/>
                            </a:rPr>
                            <m:t>1−</m:t>
                          </m:r>
                          <m:r>
                            <a:rPr lang="tr-TR" i="1" dirty="0">
                              <a:latin typeface="Cambria Math"/>
                            </a:rPr>
                            <m:t>𝑢</m:t>
                          </m:r>
                        </m:e>
                      </m:d>
                      <m:sSub>
                        <m:sSubPr>
                          <m:ctrlPr>
                            <a:rPr lang="tr-TR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1" i="1" dirty="0"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tr-TR" b="1" i="1" dirty="0">
                              <a:latin typeface="Cambria Math"/>
                            </a:rPr>
                            <m:t>𝟎</m:t>
                          </m:r>
                        </m:sub>
                      </m:sSub>
                      <m:r>
                        <a:rPr lang="tr-TR" b="1" i="1" dirty="0">
                          <a:latin typeface="Cambria Math"/>
                        </a:rPr>
                        <m:t>+</m:t>
                      </m:r>
                      <m:r>
                        <a:rPr lang="tr-TR" i="1" dirty="0">
                          <a:latin typeface="Cambria Math"/>
                        </a:rPr>
                        <m:t>𝑢</m:t>
                      </m:r>
                      <m:sSub>
                        <m:sSubPr>
                          <m:ctrlPr>
                            <a:rPr lang="tr-TR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1" i="1" dirty="0"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tr-TR" b="1" i="1" dirty="0"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11" name="Dikdörtgen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086" y="3290620"/>
                <a:ext cx="4572000" cy="646331"/>
              </a:xfrm>
              <a:prstGeom prst="rect">
                <a:avLst/>
              </a:prstGeom>
              <a:blipFill rotWithShape="1">
                <a:blip r:embed="rId10"/>
                <a:stretch>
                  <a:fillRect t="-471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0469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Doğru</a:t>
            </a:r>
            <a:r>
              <a:rPr lang="tr-TR"/>
              <a:t> </a:t>
            </a:r>
            <a:r>
              <a:rPr lang="tr-TR" dirty="0"/>
              <a:t>Parçasının Temsil III ile Tanımı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00201"/>
                <a:ext cx="5686192" cy="2980927"/>
              </a:xfrm>
            </p:spPr>
            <p:txBody>
              <a:bodyPr>
                <a:normAutofit/>
              </a:bodyPr>
              <a:lstStyle/>
              <a:p>
                <a:r>
                  <a:rPr lang="tr-TR" sz="2800" dirty="0"/>
                  <a:t>Standart temsile göre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tr-TR" sz="2400" b="1" i="1" dirty="0" smtClean="0">
                        <a:latin typeface="Cambria Math"/>
                      </a:rPr>
                      <m:t>𝑷</m:t>
                    </m:r>
                    <m:d>
                      <m:dPr>
                        <m:ctrlPr>
                          <a:rPr lang="tr-TR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sz="2400" b="0" i="1" dirty="0" smtClean="0">
                            <a:latin typeface="Cambria Math"/>
                          </a:rPr>
                          <m:t>𝑢</m:t>
                        </m:r>
                      </m:e>
                    </m:d>
                    <m:r>
                      <a:rPr lang="tr-TR" sz="2400" b="1" i="1" dirty="0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tr-TR" sz="24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sz="2400" b="0" i="1" dirty="0">
                            <a:latin typeface="Cambria Math"/>
                          </a:rPr>
                          <m:t>1−</m:t>
                        </m:r>
                        <m:r>
                          <a:rPr lang="tr-TR" sz="2400" b="0" i="1" dirty="0">
                            <a:latin typeface="Cambria Math"/>
                          </a:rPr>
                          <m:t>𝑢</m:t>
                        </m:r>
                      </m:e>
                    </m:d>
                    <m:sSub>
                      <m:sSubPr>
                        <m:ctrlPr>
                          <a:rPr lang="tr-TR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1" i="1" dirty="0">
                            <a:latin typeface="Cambria Math"/>
                          </a:rPr>
                          <m:t>𝑷</m:t>
                        </m:r>
                      </m:e>
                      <m:sub>
                        <m:r>
                          <a:rPr lang="tr-TR" sz="2400" b="1" i="1" dirty="0">
                            <a:latin typeface="Cambria Math"/>
                          </a:rPr>
                          <m:t>𝟎</m:t>
                        </m:r>
                      </m:sub>
                    </m:sSub>
                    <m:r>
                      <a:rPr lang="tr-TR" sz="2400" b="1" i="1" dirty="0">
                        <a:latin typeface="Cambria Math"/>
                      </a:rPr>
                      <m:t>+</m:t>
                    </m:r>
                    <m:r>
                      <a:rPr lang="tr-TR" sz="2400" b="0" i="1" dirty="0">
                        <a:latin typeface="Cambria Math"/>
                      </a:rPr>
                      <m:t>𝑢</m:t>
                    </m:r>
                    <m:sSub>
                      <m:sSubPr>
                        <m:ctrlPr>
                          <a:rPr lang="tr-TR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1" i="1" dirty="0">
                            <a:latin typeface="Cambria Math"/>
                          </a:rPr>
                          <m:t>𝑷</m:t>
                        </m:r>
                      </m:e>
                      <m:sub>
                        <m:r>
                          <a:rPr lang="tr-TR" sz="2400" b="1" i="1" dirty="0"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endParaRPr lang="tr-TR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0" i="1" dirty="0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tr-TR" sz="2400" b="0" i="1" dirty="0" smtClean="0">
                            <a:latin typeface="Cambria Math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tr-TR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sz="2400" b="0" i="1" dirty="0" smtClean="0">
                            <a:latin typeface="Cambria Math"/>
                          </a:rPr>
                          <m:t>𝑢</m:t>
                        </m:r>
                      </m:e>
                    </m:d>
                    <m:r>
                      <a:rPr lang="tr-TR" sz="2400" b="0" i="1" dirty="0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tr-TR" sz="24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sz="2400" i="1" dirty="0">
                            <a:latin typeface="Cambria Math"/>
                          </a:rPr>
                          <m:t>1−</m:t>
                        </m:r>
                        <m:r>
                          <a:rPr lang="tr-TR" sz="2400" i="1" dirty="0">
                            <a:latin typeface="Cambria Math"/>
                          </a:rPr>
                          <m:t>𝑢</m:t>
                        </m:r>
                      </m:e>
                    </m:d>
                  </m:oMath>
                </a14:m>
                <a:endParaRPr lang="tr-TR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 dirty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tr-TR" sz="2400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tr-TR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sz="2400" i="1" dirty="0">
                            <a:latin typeface="Cambria Math"/>
                          </a:rPr>
                          <m:t>𝑢</m:t>
                        </m:r>
                      </m:e>
                    </m:d>
                    <m:r>
                      <a:rPr lang="tr-TR" sz="2400" i="1" dirty="0">
                        <a:latin typeface="Cambria Math"/>
                      </a:rPr>
                      <m:t>=</m:t>
                    </m:r>
                    <m:r>
                      <a:rPr lang="tr-TR" sz="2400" b="0" i="1" dirty="0" smtClean="0">
                        <a:latin typeface="Cambria Math"/>
                      </a:rPr>
                      <m:t>𝑢</m:t>
                    </m:r>
                  </m:oMath>
                </a14:m>
                <a:endParaRPr lang="tr-TR" sz="2400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00201"/>
                <a:ext cx="5686192" cy="2980927"/>
              </a:xfrm>
              <a:blipFill rotWithShape="1">
                <a:blip r:embed="rId2"/>
                <a:stretch>
                  <a:fillRect l="-1822" t="-1844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Düz Ok Bağlayıcısı 3"/>
          <p:cNvCxnSpPr/>
          <p:nvPr/>
        </p:nvCxnSpPr>
        <p:spPr>
          <a:xfrm>
            <a:off x="6326196" y="1877973"/>
            <a:ext cx="1054116" cy="36410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etin kutusu 4"/>
              <p:cNvSpPr txBox="1"/>
              <p:nvPr/>
            </p:nvSpPr>
            <p:spPr>
              <a:xfrm>
                <a:off x="5817298" y="2099965"/>
                <a:ext cx="8962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000" b="1" i="1" dirty="0" smtClean="0">
                          <a:latin typeface="Cambria Math"/>
                        </a:rPr>
                        <m:t>𝒖</m:t>
                      </m:r>
                      <m:r>
                        <a:rPr lang="tr-TR" sz="2000" b="1" i="1" dirty="0" smtClean="0">
                          <a:latin typeface="Cambria Math"/>
                        </a:rPr>
                        <m:t>=</m:t>
                      </m:r>
                      <m:r>
                        <a:rPr lang="tr-TR" sz="2000" b="1" i="1" dirty="0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5" name="Metin kutusu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298" y="2099965"/>
                <a:ext cx="896207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Metin kutusu 5"/>
              <p:cNvSpPr txBox="1"/>
              <p:nvPr/>
            </p:nvSpPr>
            <p:spPr>
              <a:xfrm>
                <a:off x="6813254" y="1660707"/>
                <a:ext cx="40748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000" b="1" i="1" dirty="0" smtClean="0">
                          <a:latin typeface="Cambria Math"/>
                        </a:rPr>
                        <m:t>𝒖</m:t>
                      </m:r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6" name="Metin kutusu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254" y="1660707"/>
                <a:ext cx="407483" cy="4001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Düz Bağlayıcı 6"/>
          <p:cNvCxnSpPr/>
          <p:nvPr/>
        </p:nvCxnSpPr>
        <p:spPr>
          <a:xfrm>
            <a:off x="6244629" y="1956902"/>
            <a:ext cx="1927771" cy="68109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Metin kutusu 7"/>
              <p:cNvSpPr txBox="1"/>
              <p:nvPr/>
            </p:nvSpPr>
            <p:spPr>
              <a:xfrm>
                <a:off x="8013254" y="2242076"/>
                <a:ext cx="59766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dirty="0" smtClean="0"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tr-TR" sz="2000" b="1" i="1" dirty="0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tr-TR" sz="2000" b="1" i="1" dirty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8" name="Metin kutusu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254" y="2242076"/>
                <a:ext cx="597664" cy="400110"/>
              </a:xfrm>
              <a:prstGeom prst="rect">
                <a:avLst/>
              </a:prstGeom>
              <a:blipFill rotWithShape="1">
                <a:blip r:embed="rId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Metin kutusu 8"/>
              <p:cNvSpPr txBox="1"/>
              <p:nvPr/>
            </p:nvSpPr>
            <p:spPr>
              <a:xfrm>
                <a:off x="5844559" y="1556792"/>
                <a:ext cx="59766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dirty="0" smtClean="0"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tr-TR" sz="2000" b="1" i="1" dirty="0" smtClean="0">
                              <a:latin typeface="Cambria Math"/>
                            </a:rPr>
                            <m:t>𝟎</m:t>
                          </m:r>
                        </m:sub>
                      </m:sSub>
                      <m:r>
                        <a:rPr lang="tr-TR" sz="2000" b="1" i="1" dirty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9" name="Metin kutusu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559" y="1556792"/>
                <a:ext cx="597664" cy="4001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Metin kutusu 9"/>
              <p:cNvSpPr txBox="1"/>
              <p:nvPr/>
            </p:nvSpPr>
            <p:spPr>
              <a:xfrm>
                <a:off x="7690168" y="2672354"/>
                <a:ext cx="8962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000" b="1" i="1" dirty="0" smtClean="0">
                          <a:latin typeface="Cambria Math"/>
                        </a:rPr>
                        <m:t>𝒖</m:t>
                      </m:r>
                      <m:r>
                        <a:rPr lang="tr-TR" sz="2000" b="1" i="1" dirty="0" smtClean="0">
                          <a:latin typeface="Cambria Math"/>
                        </a:rPr>
                        <m:t>=</m:t>
                      </m:r>
                      <m:r>
                        <a:rPr lang="tr-TR" sz="2000" b="1" i="1" dirty="0" smtClean="0"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10" name="Metin kutusu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168" y="2672354"/>
                <a:ext cx="896207" cy="4001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275" y="3356992"/>
            <a:ext cx="3562993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24933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Şerit Yüzeyleri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198" y="1600201"/>
            <a:ext cx="8363273" cy="2980927"/>
          </a:xfrm>
        </p:spPr>
        <p:txBody>
          <a:bodyPr>
            <a:normAutofit/>
          </a:bodyPr>
          <a:lstStyle/>
          <a:p>
            <a:r>
              <a:rPr lang="tr-TR" sz="2800" dirty="0"/>
              <a:t>Kontrol noktaları </a:t>
            </a:r>
            <a:r>
              <a:rPr lang="tr-TR" sz="2800" dirty="0" err="1"/>
              <a:t>P</a:t>
            </a:r>
            <a:r>
              <a:rPr lang="tr-TR" sz="2800" baseline="-25000" dirty="0" err="1"/>
              <a:t>ij</a:t>
            </a:r>
            <a:r>
              <a:rPr lang="tr-TR" sz="2800" dirty="0"/>
              <a:t> olarak 4x4 ‘lük bir matris şeklinde tanımlanmıştır.</a:t>
            </a:r>
          </a:p>
          <a:p>
            <a:r>
              <a:rPr lang="tr-TR" sz="2800" dirty="0"/>
              <a:t>Buna göre düzgün bir yüzey parçası oluşturmak </a:t>
            </a:r>
            <a:r>
              <a:rPr lang="tr-TR" sz="2800"/>
              <a:t>istenir.</a:t>
            </a:r>
            <a:endParaRPr lang="tr-TR" sz="28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7"/>
          <a:stretch/>
        </p:blipFill>
        <p:spPr bwMode="auto">
          <a:xfrm>
            <a:off x="2555776" y="3429000"/>
            <a:ext cx="3635896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9904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Şerit Yüzeyleri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198" y="1600201"/>
            <a:ext cx="8363273" cy="2980927"/>
          </a:xfrm>
        </p:spPr>
        <p:txBody>
          <a:bodyPr>
            <a:normAutofit/>
          </a:bodyPr>
          <a:lstStyle/>
          <a:p>
            <a:r>
              <a:rPr lang="tr-TR" sz="2800" dirty="0"/>
              <a:t>Kontrol noktaları </a:t>
            </a:r>
            <a:r>
              <a:rPr lang="tr-TR" sz="2800" dirty="0" err="1"/>
              <a:t>P</a:t>
            </a:r>
            <a:r>
              <a:rPr lang="tr-TR" sz="2800" baseline="-25000" dirty="0" err="1"/>
              <a:t>ij</a:t>
            </a:r>
            <a:r>
              <a:rPr lang="tr-TR" sz="2800" dirty="0"/>
              <a:t> olarak 4x4 ‘lük bir matris şeklinde tanımlanmıştır.</a:t>
            </a:r>
          </a:p>
          <a:p>
            <a:r>
              <a:rPr lang="tr-TR" sz="2800" dirty="0"/>
              <a:t>Buna göre düzgün bir yüzey parçası oluşturmak istenir.</a:t>
            </a:r>
          </a:p>
          <a:p>
            <a:pPr lvl="1"/>
            <a:r>
              <a:rPr lang="tr-TR" sz="2400" dirty="0"/>
              <a:t>Önce 4 tane eğri tanımlanır.</a:t>
            </a:r>
          </a:p>
          <a:p>
            <a:pPr lvl="1"/>
            <a:r>
              <a:rPr lang="tr-TR" sz="2400" dirty="0"/>
              <a:t>Bu dört eğri düzgünleştirilir.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070243"/>
            <a:ext cx="3190765" cy="2588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405" y="3995363"/>
            <a:ext cx="3578780" cy="2663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71372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Şerit Yüzeyleri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916832"/>
            <a:ext cx="8229600" cy="4209331"/>
          </a:xfrm>
        </p:spPr>
        <p:txBody>
          <a:bodyPr>
            <a:normAutofit/>
          </a:bodyPr>
          <a:lstStyle/>
          <a:p>
            <a:r>
              <a:rPr lang="tr-TR" sz="2800" dirty="0"/>
              <a:t>Kontrol noktaları </a:t>
            </a:r>
            <a:r>
              <a:rPr lang="tr-TR" sz="2800" dirty="0" err="1"/>
              <a:t>P</a:t>
            </a:r>
            <a:r>
              <a:rPr lang="tr-TR" sz="2800" baseline="-25000" dirty="0" err="1"/>
              <a:t>ij</a:t>
            </a:r>
            <a:r>
              <a:rPr lang="tr-TR" sz="2800" dirty="0"/>
              <a:t> </a:t>
            </a:r>
            <a:r>
              <a:rPr lang="tr-TR" sz="2800"/>
              <a:t>olarak 4x4</a:t>
            </a:r>
            <a:r>
              <a:rPr lang="en-US" sz="2800"/>
              <a:t>’</a:t>
            </a:r>
            <a:r>
              <a:rPr lang="tr-TR" sz="2800"/>
              <a:t>lük </a:t>
            </a:r>
            <a:r>
              <a:rPr lang="tr-TR" sz="2800" dirty="0"/>
              <a:t>bir matris şeklinde tanımlanmıştır.</a:t>
            </a:r>
          </a:p>
          <a:p>
            <a:endParaRPr lang="tr-TR" sz="2800" dirty="0"/>
          </a:p>
          <a:p>
            <a:r>
              <a:rPr lang="tr-TR" sz="2800" dirty="0"/>
              <a:t>Eğri:</a:t>
            </a:r>
          </a:p>
          <a:p>
            <a:endParaRPr lang="tr-TR" sz="2800" dirty="0"/>
          </a:p>
          <a:p>
            <a:r>
              <a:rPr lang="tr-TR" sz="2800" dirty="0"/>
              <a:t>Yüzey: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307" y="3212976"/>
            <a:ext cx="4356920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048" y="2492896"/>
            <a:ext cx="3078932" cy="2291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598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Şerit Yüzeylerin Gösterimi: Dörtgen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199" y="1600200"/>
            <a:ext cx="771520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tr-TR" sz="1800" dirty="0" err="1">
                <a:latin typeface="Courier New" pitchFamily="49" charset="0"/>
                <a:cs typeface="Courier New" pitchFamily="49" charset="0"/>
              </a:rPr>
              <a:t>du</a:t>
            </a:r>
            <a:r>
              <a:rPr lang="tr-TR" sz="1800" dirty="0">
                <a:latin typeface="Courier New" pitchFamily="49" charset="0"/>
                <a:cs typeface="Courier New" pitchFamily="49" charset="0"/>
              </a:rPr>
              <a:t> := 1/nu; </a:t>
            </a:r>
            <a:r>
              <a:rPr lang="tr-TR" sz="1800" i="1" dirty="0">
                <a:latin typeface="Courier New" pitchFamily="49" charset="0"/>
                <a:cs typeface="Courier New" pitchFamily="49" charset="0"/>
              </a:rPr>
              <a:t>// nu: # u yönündeki cihetler</a:t>
            </a:r>
          </a:p>
          <a:p>
            <a:pPr marL="0" indent="0">
              <a:buNone/>
            </a:pPr>
            <a:r>
              <a:rPr lang="fr-FR" sz="1800" dirty="0">
                <a:latin typeface="Courier New" pitchFamily="49" charset="0"/>
                <a:cs typeface="Courier New" pitchFamily="49" charset="0"/>
              </a:rPr>
              <a:t>dv := 1/</a:t>
            </a:r>
            <a:r>
              <a:rPr lang="fr-FR" sz="1800" dirty="0" err="1">
                <a:latin typeface="Courier New" pitchFamily="49" charset="0"/>
                <a:cs typeface="Courier New" pitchFamily="49" charset="0"/>
              </a:rPr>
              <a:t>nv</a:t>
            </a:r>
            <a:r>
              <a:rPr lang="fr-FR" sz="1800" dirty="0">
                <a:latin typeface="Courier New" pitchFamily="49" charset="0"/>
                <a:cs typeface="Courier New" pitchFamily="49" charset="0"/>
              </a:rPr>
              <a:t>; </a:t>
            </a:r>
            <a:r>
              <a:rPr lang="fr-FR" sz="1800" i="1" dirty="0">
                <a:latin typeface="Courier New" pitchFamily="49" charset="0"/>
                <a:cs typeface="Courier New" pitchFamily="49" charset="0"/>
              </a:rPr>
              <a:t>// </a:t>
            </a:r>
            <a:r>
              <a:rPr lang="fr-FR" sz="1800" i="1" dirty="0" err="1">
                <a:latin typeface="Courier New" pitchFamily="49" charset="0"/>
                <a:cs typeface="Courier New" pitchFamily="49" charset="0"/>
              </a:rPr>
              <a:t>nv</a:t>
            </a:r>
            <a:r>
              <a:rPr lang="fr-FR" sz="1800" i="1" dirty="0">
                <a:latin typeface="Courier New" pitchFamily="49" charset="0"/>
                <a:cs typeface="Courier New" pitchFamily="49" charset="0"/>
              </a:rPr>
              <a:t>: #</a:t>
            </a:r>
            <a:r>
              <a:rPr lang="tr-TR" sz="1800" i="1" dirty="0">
                <a:latin typeface="Courier New" pitchFamily="49" charset="0"/>
                <a:cs typeface="Courier New" pitchFamily="49" charset="0"/>
              </a:rPr>
              <a:t> v yönündeki cihetler</a:t>
            </a:r>
          </a:p>
          <a:p>
            <a:pPr marL="0" indent="0">
              <a:buNone/>
            </a:pPr>
            <a:r>
              <a:rPr lang="da-DK" sz="1800" b="1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da-DK" sz="1800" dirty="0">
                <a:latin typeface="Courier New" pitchFamily="49" charset="0"/>
                <a:cs typeface="Courier New" pitchFamily="49" charset="0"/>
              </a:rPr>
              <a:t> i := 0 to nu-1 </a:t>
            </a:r>
            <a:r>
              <a:rPr lang="da-DK" sz="1800" b="1" dirty="0">
                <a:latin typeface="Courier New" pitchFamily="49" charset="0"/>
                <a:cs typeface="Courier New" pitchFamily="49" charset="0"/>
              </a:rPr>
              <a:t>do</a:t>
            </a:r>
          </a:p>
          <a:p>
            <a:pPr marL="0" indent="0">
              <a:buNone/>
            </a:pPr>
            <a:r>
              <a:rPr lang="tr-TR" sz="1800" dirty="0">
                <a:latin typeface="Courier New" pitchFamily="49" charset="0"/>
                <a:cs typeface="Courier New" pitchFamily="49" charset="0"/>
              </a:rPr>
              <a:t>	u := i*</a:t>
            </a:r>
            <a:r>
              <a:rPr lang="tr-TR" sz="1800" dirty="0" err="1">
                <a:latin typeface="Courier New" pitchFamily="49" charset="0"/>
                <a:cs typeface="Courier New" pitchFamily="49" charset="0"/>
              </a:rPr>
              <a:t>du</a:t>
            </a:r>
            <a:r>
              <a:rPr lang="tr-TR" sz="18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buNone/>
            </a:pPr>
            <a:r>
              <a:rPr lang="tr-TR" sz="18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pl-PL" sz="1800" b="1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pl-PL" sz="1800" dirty="0">
                <a:latin typeface="Courier New" pitchFamily="49" charset="0"/>
                <a:cs typeface="Courier New" pitchFamily="49" charset="0"/>
              </a:rPr>
              <a:t> j := 0 to nv - 1 </a:t>
            </a:r>
            <a:r>
              <a:rPr lang="pl-PL" sz="1800" b="1" dirty="0">
                <a:latin typeface="Courier New" pitchFamily="49" charset="0"/>
                <a:cs typeface="Courier New" pitchFamily="49" charset="0"/>
              </a:rPr>
              <a:t>do</a:t>
            </a:r>
          </a:p>
          <a:p>
            <a:pPr marL="0" indent="0">
              <a:buNone/>
            </a:pPr>
            <a:r>
              <a:rPr lang="tr-TR" sz="1800" dirty="0">
                <a:latin typeface="Courier New" pitchFamily="49" charset="0"/>
                <a:cs typeface="Courier New" pitchFamily="49" charset="0"/>
              </a:rPr>
              <a:t>		v := j*dv;</a:t>
            </a:r>
          </a:p>
          <a:p>
            <a:pPr marL="0" indent="0">
              <a:buNone/>
            </a:pPr>
            <a:r>
              <a:rPr lang="tr-TR" sz="1800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pl-PL" sz="1800" dirty="0">
                <a:latin typeface="Courier New" pitchFamily="49" charset="0"/>
                <a:cs typeface="Courier New" pitchFamily="49" charset="0"/>
              </a:rPr>
              <a:t>DrawQuad(P(u,v</a:t>
            </a:r>
            <a:r>
              <a:rPr lang="pl-PL" sz="1800">
                <a:latin typeface="Courier New" pitchFamily="49" charset="0"/>
                <a:cs typeface="Courier New" pitchFamily="49" charset="0"/>
              </a:rPr>
              <a:t>), P(u, v+dv)</a:t>
            </a:r>
            <a:r>
              <a:rPr lang="en-US" sz="1800">
                <a:latin typeface="Courier New" pitchFamily="49" charset="0"/>
                <a:cs typeface="Courier New" pitchFamily="49" charset="0"/>
              </a:rPr>
              <a:t>,</a:t>
            </a:r>
            <a:endParaRPr lang="tr-TR" sz="18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tr-TR" sz="1800" dirty="0">
                <a:latin typeface="Courier New" pitchFamily="49" charset="0"/>
                <a:cs typeface="Courier New" pitchFamily="49" charset="0"/>
              </a:rPr>
              <a:t>			</a:t>
            </a:r>
            <a:r>
              <a:rPr lang="tr-TR" sz="1800">
                <a:latin typeface="Courier New" pitchFamily="49" charset="0"/>
                <a:cs typeface="Courier New" pitchFamily="49" charset="0"/>
              </a:rPr>
              <a:t>	</a:t>
            </a:r>
            <a:r>
              <a:rPr lang="pl-PL" sz="1800">
                <a:latin typeface="Courier New" pitchFamily="49" charset="0"/>
                <a:cs typeface="Courier New" pitchFamily="49" charset="0"/>
              </a:rPr>
              <a:t>P(u+du</a:t>
            </a:r>
            <a:r>
              <a:rPr lang="pl-PL" sz="18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pl-PL" sz="1800">
                <a:latin typeface="Courier New" pitchFamily="49" charset="0"/>
                <a:cs typeface="Courier New" pitchFamily="49" charset="0"/>
              </a:rPr>
              <a:t>v+dv),</a:t>
            </a:r>
            <a:r>
              <a:rPr lang="en-US" sz="1800">
                <a:latin typeface="Courier New" pitchFamily="49" charset="0"/>
                <a:cs typeface="Courier New" pitchFamily="49" charset="0"/>
              </a:rPr>
              <a:t> </a:t>
            </a:r>
            <a:r>
              <a:rPr lang="pl-PL" sz="1800">
                <a:latin typeface="Courier New" pitchFamily="49" charset="0"/>
                <a:cs typeface="Courier New" pitchFamily="49" charset="0"/>
              </a:rPr>
              <a:t>P(u+du, v))</a:t>
            </a:r>
            <a:r>
              <a:rPr lang="tr-TR" sz="1800" dirty="0"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569" y="1268760"/>
            <a:ext cx="2686050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581128"/>
            <a:ext cx="3819525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205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OFF Dosya Formatı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5626968" cy="4931302"/>
          </a:xfrm>
        </p:spPr>
        <p:txBody>
          <a:bodyPr>
            <a:noAutofit/>
          </a:bodyPr>
          <a:lstStyle/>
          <a:p>
            <a:pPr algn="just">
              <a:spcBef>
                <a:spcPts val="200"/>
              </a:spcBef>
            </a:pPr>
            <a:r>
              <a:rPr lang="en-US" sz="2000"/>
              <a:t>2B veya 3B geometrik bir nesnenin poligon tanımını yapmayı sağlayan dosya formatıdır.</a:t>
            </a:r>
          </a:p>
          <a:p>
            <a:pPr algn="just">
              <a:spcBef>
                <a:spcPts val="200"/>
              </a:spcBef>
            </a:pPr>
            <a:r>
              <a:rPr lang="en-US" sz="2000"/>
              <a:t>OFF başlığıyla başlayan ASCII dosyalarıdır.</a:t>
            </a:r>
          </a:p>
          <a:p>
            <a:pPr>
              <a:spcBef>
                <a:spcPts val="200"/>
              </a:spcBef>
            </a:pPr>
            <a:r>
              <a:rPr lang="en-US" sz="2000"/>
              <a:t>Bir sonraki satırda sırasıyla nokta sayısı, yüzey sayısı ve kenar sayısını içerir.</a:t>
            </a:r>
          </a:p>
          <a:p>
            <a:pPr lvl="1">
              <a:spcBef>
                <a:spcPts val="200"/>
              </a:spcBef>
            </a:pPr>
            <a:r>
              <a:rPr lang="en-US" sz="1600"/>
              <a:t>Kenar sayısı her zaman 0 olup ihmal edilebilir.</a:t>
            </a:r>
          </a:p>
          <a:p>
            <a:pPr>
              <a:spcBef>
                <a:spcPts val="200"/>
              </a:spcBef>
            </a:pPr>
            <a:r>
              <a:rPr lang="en-US" sz="2000"/>
              <a:t>Ardından noktaların x, y, z koordinatları her bir nokta bilgisi bir satırda yer alacak şekilde listelenir.</a:t>
            </a:r>
          </a:p>
          <a:p>
            <a:pPr>
              <a:spcBef>
                <a:spcPts val="200"/>
              </a:spcBef>
            </a:pPr>
            <a:r>
              <a:rPr lang="en-US" sz="2000"/>
              <a:t>Nesnenin yüzeyleri her bir yüzey bir satırda yer alacak şekilde listelenir.</a:t>
            </a:r>
          </a:p>
          <a:p>
            <a:pPr lvl="1">
              <a:spcBef>
                <a:spcPts val="200"/>
              </a:spcBef>
            </a:pPr>
            <a:r>
              <a:rPr lang="en-US" sz="1600"/>
              <a:t>Yüzey tanımında kullanılaan nokta sayısınddan sonra nokta listesi indeksleriyle ilgili noktalar seçilir.</a:t>
            </a:r>
          </a:p>
          <a:p>
            <a:pPr lvl="1">
              <a:spcBef>
                <a:spcPts val="200"/>
              </a:spcBef>
            </a:pPr>
            <a:r>
              <a:rPr lang="en-US" sz="1600"/>
              <a:t>İndeksler 0 değerinden başlar.</a:t>
            </a:r>
          </a:p>
          <a:p>
            <a:pPr algn="just">
              <a:spcBef>
                <a:spcPts val="200"/>
              </a:spcBef>
            </a:pPr>
            <a:r>
              <a:rPr lang="en-US" sz="2000"/>
              <a:t>Bir küpün OFF dosyası örneği,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3645024"/>
            <a:ext cx="2734057" cy="2886478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56" y="1500758"/>
            <a:ext cx="1986493" cy="214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164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Şerit Yüzeylerin Gösterimi: Dörtgen (Alternatif)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916832"/>
            <a:ext cx="8435280" cy="4209331"/>
          </a:xfrm>
        </p:spPr>
        <p:txBody>
          <a:bodyPr>
            <a:noAutofit/>
          </a:bodyPr>
          <a:lstStyle/>
          <a:p>
            <a:r>
              <a:rPr lang="tr-TR" sz="2400" dirty="0"/>
              <a:t>Önce noktalar hesaplanır sonra çizdirilir.</a:t>
            </a:r>
          </a:p>
          <a:p>
            <a:endParaRPr lang="tr-TR" sz="2000" dirty="0"/>
          </a:p>
          <a:p>
            <a:pPr marL="0" indent="0">
              <a:buNone/>
            </a:pPr>
            <a:r>
              <a:rPr lang="tr-TR" sz="1800" dirty="0">
                <a:latin typeface="Courier New" pitchFamily="49" charset="0"/>
                <a:cs typeface="Courier New" pitchFamily="49" charset="0"/>
              </a:rPr>
              <a:t>#noktaları belirle</a:t>
            </a:r>
          </a:p>
          <a:p>
            <a:pPr marL="0" indent="0">
              <a:buNone/>
            </a:pPr>
            <a:r>
              <a:rPr lang="da-DK" sz="1800" b="1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da-DK" sz="1800" dirty="0">
                <a:latin typeface="Courier New" pitchFamily="49" charset="0"/>
                <a:cs typeface="Courier New" pitchFamily="49" charset="0"/>
              </a:rPr>
              <a:t> i := 0 to nu </a:t>
            </a:r>
            <a:r>
              <a:rPr lang="da-DK" sz="1800" b="1" dirty="0">
                <a:latin typeface="Courier New" pitchFamily="49" charset="0"/>
                <a:cs typeface="Courier New" pitchFamily="49" charset="0"/>
              </a:rPr>
              <a:t>do</a:t>
            </a:r>
          </a:p>
          <a:p>
            <a:pPr marL="0" indent="0">
              <a:buNone/>
            </a:pPr>
            <a:r>
              <a:rPr lang="tr-TR" sz="18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pl-PL" sz="1800" b="1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pl-PL" sz="1800" dirty="0">
                <a:latin typeface="Courier New" pitchFamily="49" charset="0"/>
                <a:cs typeface="Courier New" pitchFamily="49" charset="0"/>
              </a:rPr>
              <a:t> j := 0 to nv </a:t>
            </a:r>
            <a:r>
              <a:rPr lang="pl-PL" sz="1800" b="1" dirty="0">
                <a:latin typeface="Courier New" pitchFamily="49" charset="0"/>
                <a:cs typeface="Courier New" pitchFamily="49" charset="0"/>
              </a:rPr>
              <a:t>do</a:t>
            </a:r>
          </a:p>
          <a:p>
            <a:pPr marL="0" indent="0">
              <a:buNone/>
            </a:pPr>
            <a:r>
              <a:rPr lang="tr-TR" sz="1800" dirty="0">
                <a:latin typeface="Courier New" pitchFamily="49" charset="0"/>
                <a:cs typeface="Courier New" pitchFamily="49" charset="0"/>
              </a:rPr>
              <a:t>		Q[i, j] := P(i/nu, j/</a:t>
            </a:r>
            <a:r>
              <a:rPr lang="tr-TR" sz="1800" dirty="0" err="1">
                <a:latin typeface="Courier New" pitchFamily="49" charset="0"/>
                <a:cs typeface="Courier New" pitchFamily="49" charset="0"/>
              </a:rPr>
              <a:t>nv</a:t>
            </a:r>
            <a:r>
              <a:rPr lang="tr-TR" sz="18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buNone/>
            </a:pPr>
            <a:r>
              <a:rPr lang="tr-TR" sz="1800" dirty="0">
                <a:latin typeface="Courier New" pitchFamily="49" charset="0"/>
                <a:cs typeface="Courier New" pitchFamily="49" charset="0"/>
              </a:rPr>
              <a:t>#noktaları çizdir</a:t>
            </a:r>
          </a:p>
          <a:p>
            <a:pPr marL="0" indent="0">
              <a:buNone/>
            </a:pPr>
            <a:r>
              <a:rPr lang="da-DK" sz="1800" b="1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da-DK" sz="1800" dirty="0">
                <a:latin typeface="Courier New" pitchFamily="49" charset="0"/>
                <a:cs typeface="Courier New" pitchFamily="49" charset="0"/>
              </a:rPr>
              <a:t> i := 0 to nu - 1 </a:t>
            </a:r>
            <a:r>
              <a:rPr lang="da-DK" sz="1800" b="1" dirty="0">
                <a:latin typeface="Courier New" pitchFamily="49" charset="0"/>
                <a:cs typeface="Courier New" pitchFamily="49" charset="0"/>
              </a:rPr>
              <a:t>do</a:t>
            </a:r>
          </a:p>
          <a:p>
            <a:pPr marL="0" indent="0">
              <a:buNone/>
            </a:pPr>
            <a:r>
              <a:rPr lang="tr-TR" sz="18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pl-PL" sz="1800" b="1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pl-PL" sz="1800" dirty="0">
                <a:latin typeface="Courier New" pitchFamily="49" charset="0"/>
                <a:cs typeface="Courier New" pitchFamily="49" charset="0"/>
              </a:rPr>
              <a:t> j := 0 to nv - 1 </a:t>
            </a:r>
            <a:r>
              <a:rPr lang="pl-PL" sz="1800" b="1" dirty="0">
                <a:latin typeface="Courier New" pitchFamily="49" charset="0"/>
                <a:cs typeface="Courier New" pitchFamily="49" charset="0"/>
              </a:rPr>
              <a:t>do</a:t>
            </a:r>
          </a:p>
          <a:p>
            <a:pPr marL="0" indent="0">
              <a:buNone/>
            </a:pPr>
            <a:r>
              <a:rPr lang="tr-TR" sz="1800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tr-TR" sz="1800" dirty="0" err="1">
                <a:latin typeface="Courier New" pitchFamily="49" charset="0"/>
                <a:cs typeface="Courier New" pitchFamily="49" charset="0"/>
              </a:rPr>
              <a:t>DrawQuad</a:t>
            </a:r>
            <a:r>
              <a:rPr lang="tr-TR" sz="1800" dirty="0">
                <a:latin typeface="Courier New" pitchFamily="49" charset="0"/>
                <a:cs typeface="Courier New" pitchFamily="49" charset="0"/>
              </a:rPr>
              <a:t>(Q[i, j</a:t>
            </a:r>
            <a:r>
              <a:rPr lang="tr-TR" sz="1800">
                <a:latin typeface="Courier New" pitchFamily="49" charset="0"/>
                <a:cs typeface="Courier New" pitchFamily="49" charset="0"/>
              </a:rPr>
              <a:t>], Q[i</a:t>
            </a:r>
            <a:r>
              <a:rPr lang="tr-TR" sz="18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tr-TR" sz="1800">
                <a:latin typeface="Courier New" pitchFamily="49" charset="0"/>
                <a:cs typeface="Courier New" pitchFamily="49" charset="0"/>
              </a:rPr>
              <a:t>j+1]</a:t>
            </a:r>
            <a:r>
              <a:rPr lang="en-US" sz="1800">
                <a:latin typeface="Courier New" pitchFamily="49" charset="0"/>
                <a:cs typeface="Courier New" pitchFamily="49" charset="0"/>
              </a:rPr>
              <a:t>, </a:t>
            </a:r>
            <a:endParaRPr lang="tr-TR" sz="180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tr-TR" sz="1800">
                <a:latin typeface="Courier New" pitchFamily="49" charset="0"/>
                <a:cs typeface="Courier New" pitchFamily="49" charset="0"/>
              </a:rPr>
              <a:t>					Q[i+1, j+1], Q[i+1, j]);</a:t>
            </a:r>
            <a:endParaRPr lang="tr-TR" sz="18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667" y="1461889"/>
            <a:ext cx="2686050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28021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Şerit Yüzeylerin Gösterimi: Üçgen (Alternatif)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772816"/>
            <a:ext cx="8435280" cy="4353347"/>
          </a:xfrm>
        </p:spPr>
        <p:txBody>
          <a:bodyPr>
            <a:noAutofit/>
          </a:bodyPr>
          <a:lstStyle/>
          <a:p>
            <a:r>
              <a:rPr lang="tr-TR" sz="2400" dirty="0"/>
              <a:t>Önce noktalar hesaplanır sonra çizdirilir.</a:t>
            </a:r>
          </a:p>
          <a:p>
            <a:r>
              <a:rPr lang="tr-TR" sz="2400" dirty="0"/>
              <a:t>Üçgen çizdirme yaklaşımı kullanılır.</a:t>
            </a:r>
          </a:p>
          <a:p>
            <a:endParaRPr lang="tr-TR" sz="2000" dirty="0"/>
          </a:p>
          <a:p>
            <a:pPr marL="0" indent="0">
              <a:buNone/>
            </a:pPr>
            <a:r>
              <a:rPr lang="tr-TR" sz="1800" dirty="0">
                <a:latin typeface="Courier New" pitchFamily="49" charset="0"/>
                <a:cs typeface="Courier New" pitchFamily="49" charset="0"/>
              </a:rPr>
              <a:t>#noktaları belirle</a:t>
            </a:r>
          </a:p>
          <a:p>
            <a:pPr marL="0" indent="0">
              <a:buNone/>
            </a:pPr>
            <a:r>
              <a:rPr lang="da-DK" sz="1800" b="1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da-DK" sz="1800" dirty="0">
                <a:latin typeface="Courier New" pitchFamily="49" charset="0"/>
                <a:cs typeface="Courier New" pitchFamily="49" charset="0"/>
              </a:rPr>
              <a:t> i := 0 to nu </a:t>
            </a:r>
            <a:r>
              <a:rPr lang="da-DK" sz="1800" b="1" dirty="0">
                <a:latin typeface="Courier New" pitchFamily="49" charset="0"/>
                <a:cs typeface="Courier New" pitchFamily="49" charset="0"/>
              </a:rPr>
              <a:t>do</a:t>
            </a:r>
          </a:p>
          <a:p>
            <a:pPr marL="0" indent="0">
              <a:buNone/>
            </a:pPr>
            <a:r>
              <a:rPr lang="tr-TR" sz="18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pl-PL" sz="1800" b="1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pl-PL" sz="1800" dirty="0">
                <a:latin typeface="Courier New" pitchFamily="49" charset="0"/>
                <a:cs typeface="Courier New" pitchFamily="49" charset="0"/>
              </a:rPr>
              <a:t> j := 0 to nv </a:t>
            </a:r>
            <a:r>
              <a:rPr lang="pl-PL" sz="1800" b="1" dirty="0">
                <a:latin typeface="Courier New" pitchFamily="49" charset="0"/>
                <a:cs typeface="Courier New" pitchFamily="49" charset="0"/>
              </a:rPr>
              <a:t>do</a:t>
            </a:r>
          </a:p>
          <a:p>
            <a:pPr marL="0" indent="0">
              <a:buNone/>
            </a:pPr>
            <a:r>
              <a:rPr lang="tr-TR" sz="1800" dirty="0">
                <a:latin typeface="Courier New" pitchFamily="49" charset="0"/>
                <a:cs typeface="Courier New" pitchFamily="49" charset="0"/>
              </a:rPr>
              <a:t>		Q[i, j] := P(i/nu, j/</a:t>
            </a:r>
            <a:r>
              <a:rPr lang="tr-TR" sz="1800" dirty="0" err="1">
                <a:latin typeface="Courier New" pitchFamily="49" charset="0"/>
                <a:cs typeface="Courier New" pitchFamily="49" charset="0"/>
              </a:rPr>
              <a:t>nv</a:t>
            </a:r>
            <a:r>
              <a:rPr lang="tr-TR" sz="18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buNone/>
            </a:pPr>
            <a:r>
              <a:rPr lang="tr-TR" sz="1800" dirty="0">
                <a:latin typeface="Courier New" pitchFamily="49" charset="0"/>
                <a:cs typeface="Courier New" pitchFamily="49" charset="0"/>
              </a:rPr>
              <a:t>#noktaları çizdir</a:t>
            </a:r>
          </a:p>
          <a:p>
            <a:pPr marL="0" indent="0">
              <a:buNone/>
            </a:pPr>
            <a:r>
              <a:rPr lang="da-DK" sz="1800" b="1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da-DK" sz="1800" dirty="0">
                <a:latin typeface="Courier New" pitchFamily="49" charset="0"/>
                <a:cs typeface="Courier New" pitchFamily="49" charset="0"/>
              </a:rPr>
              <a:t> i := 0 to nu - 1 </a:t>
            </a:r>
            <a:r>
              <a:rPr lang="da-DK" sz="1800" b="1" dirty="0">
                <a:latin typeface="Courier New" pitchFamily="49" charset="0"/>
                <a:cs typeface="Courier New" pitchFamily="49" charset="0"/>
              </a:rPr>
              <a:t>do</a:t>
            </a:r>
          </a:p>
          <a:p>
            <a:pPr marL="0" indent="0">
              <a:buNone/>
            </a:pPr>
            <a:r>
              <a:rPr lang="tr-TR" sz="18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pl-PL" sz="1800" b="1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pl-PL" sz="1800" dirty="0">
                <a:latin typeface="Courier New" pitchFamily="49" charset="0"/>
                <a:cs typeface="Courier New" pitchFamily="49" charset="0"/>
              </a:rPr>
              <a:t> j := 0 to nv - 1 </a:t>
            </a:r>
            <a:r>
              <a:rPr lang="pl-PL" sz="1800" b="1" dirty="0">
                <a:latin typeface="Courier New" pitchFamily="49" charset="0"/>
                <a:cs typeface="Courier New" pitchFamily="49" charset="0"/>
              </a:rPr>
              <a:t>do</a:t>
            </a:r>
          </a:p>
          <a:p>
            <a:pPr marL="0" indent="0">
              <a:buNone/>
            </a:pPr>
            <a:r>
              <a:rPr lang="tr-TR" sz="1800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tr-TR" sz="1800" dirty="0" err="1">
                <a:latin typeface="Courier New" pitchFamily="49" charset="0"/>
                <a:cs typeface="Courier New" pitchFamily="49" charset="0"/>
              </a:rPr>
              <a:t>DrawTriangle</a:t>
            </a:r>
            <a:r>
              <a:rPr lang="tr-TR" sz="1800" dirty="0">
                <a:latin typeface="Courier New" pitchFamily="49" charset="0"/>
                <a:cs typeface="Courier New" pitchFamily="49" charset="0"/>
              </a:rPr>
              <a:t>(Q[i, j</a:t>
            </a:r>
            <a:r>
              <a:rPr lang="tr-TR" sz="1800">
                <a:latin typeface="Courier New" pitchFamily="49" charset="0"/>
                <a:cs typeface="Courier New" pitchFamily="49" charset="0"/>
              </a:rPr>
              <a:t>], Q[i+1</a:t>
            </a:r>
            <a:r>
              <a:rPr lang="tr-TR" sz="18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tr-TR" sz="1800">
                <a:latin typeface="Courier New" pitchFamily="49" charset="0"/>
                <a:cs typeface="Courier New" pitchFamily="49" charset="0"/>
              </a:rPr>
              <a:t>j+1]</a:t>
            </a:r>
            <a:r>
              <a:rPr lang="en-US" sz="1800">
                <a:latin typeface="Courier New" pitchFamily="49" charset="0"/>
                <a:cs typeface="Courier New" pitchFamily="49" charset="0"/>
              </a:rPr>
              <a:t>,</a:t>
            </a:r>
            <a:r>
              <a:rPr lang="tr-TR" sz="1800">
                <a:latin typeface="Courier New" pitchFamily="49" charset="0"/>
                <a:cs typeface="Courier New" pitchFamily="49" charset="0"/>
              </a:rPr>
              <a:t> Q[i+1, j]);</a:t>
            </a:r>
            <a:endParaRPr lang="tr-TR" sz="18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tr-TR" sz="1800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tr-TR" sz="1800" dirty="0" err="1">
                <a:latin typeface="Courier New" pitchFamily="49" charset="0"/>
                <a:cs typeface="Courier New" pitchFamily="49" charset="0"/>
              </a:rPr>
              <a:t>DrawTriangle</a:t>
            </a:r>
            <a:r>
              <a:rPr lang="tr-TR" sz="1800" dirty="0">
                <a:latin typeface="Courier New" pitchFamily="49" charset="0"/>
                <a:cs typeface="Courier New" pitchFamily="49" charset="0"/>
              </a:rPr>
              <a:t>(Q[i, j</a:t>
            </a:r>
            <a:r>
              <a:rPr lang="tr-TR" sz="1800">
                <a:latin typeface="Courier New" pitchFamily="49" charset="0"/>
                <a:cs typeface="Courier New" pitchFamily="49" charset="0"/>
              </a:rPr>
              <a:t>], Q[i</a:t>
            </a:r>
            <a:r>
              <a:rPr lang="tr-TR" sz="18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tr-TR" sz="1800">
                <a:latin typeface="Courier New" pitchFamily="49" charset="0"/>
                <a:cs typeface="Courier New" pitchFamily="49" charset="0"/>
              </a:rPr>
              <a:t>j+1]</a:t>
            </a:r>
            <a:r>
              <a:rPr lang="en-US" sz="1800">
                <a:latin typeface="Courier New" pitchFamily="49" charset="0"/>
                <a:cs typeface="Courier New" pitchFamily="49" charset="0"/>
              </a:rPr>
              <a:t>,</a:t>
            </a:r>
            <a:r>
              <a:rPr lang="tr-TR" sz="1800">
                <a:latin typeface="Courier New" pitchFamily="49" charset="0"/>
                <a:cs typeface="Courier New" pitchFamily="49" charset="0"/>
              </a:rPr>
              <a:t> Q[i+1, j+1]);</a:t>
            </a:r>
            <a:endParaRPr lang="tr-TR" sz="18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700808"/>
            <a:ext cx="261937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9701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Şerit Yüzeylerin Gösterimi: </a:t>
            </a:r>
            <a:br>
              <a:rPr lang="tr-TR" dirty="0"/>
            </a:br>
            <a:r>
              <a:rPr lang="tr-TR" dirty="0"/>
              <a:t>Üçgen Dizisi (Alternatif)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700808"/>
            <a:ext cx="8435280" cy="4425355"/>
          </a:xfrm>
        </p:spPr>
        <p:txBody>
          <a:bodyPr>
            <a:noAutofit/>
          </a:bodyPr>
          <a:lstStyle/>
          <a:p>
            <a:r>
              <a:rPr lang="tr-TR" sz="2400" dirty="0"/>
              <a:t>Önce noktalar hesaplanır sonra çizdirilir.</a:t>
            </a:r>
          </a:p>
          <a:p>
            <a:r>
              <a:rPr lang="tr-TR" sz="2400" dirty="0"/>
              <a:t>Üçgen çizdirme yaklaşımı </a:t>
            </a:r>
            <a:r>
              <a:rPr lang="tr-TR" sz="2400"/>
              <a:t>kullanılır.</a:t>
            </a:r>
            <a:endParaRPr lang="en-US" sz="2400"/>
          </a:p>
          <a:p>
            <a:pPr marL="0" indent="0">
              <a:spcBef>
                <a:spcPts val="0"/>
              </a:spcBef>
              <a:buNone/>
            </a:pPr>
            <a:endParaRPr lang="tr-TR" sz="2000" dirty="0"/>
          </a:p>
          <a:p>
            <a:pPr marL="0" indent="0">
              <a:spcBef>
                <a:spcPts val="0"/>
              </a:spcBef>
              <a:buNone/>
            </a:pPr>
            <a:r>
              <a:rPr lang="tr-TR" sz="1800" dirty="0">
                <a:latin typeface="Courier New" pitchFamily="49" charset="0"/>
                <a:cs typeface="Courier New" pitchFamily="49" charset="0"/>
              </a:rPr>
              <a:t>#noktaları belirle</a:t>
            </a:r>
          </a:p>
          <a:p>
            <a:pPr marL="0" indent="0">
              <a:buNone/>
            </a:pPr>
            <a:r>
              <a:rPr lang="da-DK" sz="1800" b="1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da-DK" sz="1800" dirty="0">
                <a:latin typeface="Courier New" pitchFamily="49" charset="0"/>
                <a:cs typeface="Courier New" pitchFamily="49" charset="0"/>
              </a:rPr>
              <a:t> i := 0 to nu </a:t>
            </a:r>
            <a:r>
              <a:rPr lang="da-DK" sz="1800" b="1" dirty="0">
                <a:latin typeface="Courier New" pitchFamily="49" charset="0"/>
                <a:cs typeface="Courier New" pitchFamily="49" charset="0"/>
              </a:rPr>
              <a:t>do</a:t>
            </a:r>
          </a:p>
          <a:p>
            <a:pPr marL="0" indent="0">
              <a:buNone/>
            </a:pPr>
            <a:r>
              <a:rPr lang="tr-TR" sz="18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pl-PL" sz="1800" b="1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pl-PL" sz="1800" dirty="0">
                <a:latin typeface="Courier New" pitchFamily="49" charset="0"/>
                <a:cs typeface="Courier New" pitchFamily="49" charset="0"/>
              </a:rPr>
              <a:t> j := 0 to nv </a:t>
            </a:r>
            <a:r>
              <a:rPr lang="pl-PL" sz="1800" b="1" dirty="0">
                <a:latin typeface="Courier New" pitchFamily="49" charset="0"/>
                <a:cs typeface="Courier New" pitchFamily="49" charset="0"/>
              </a:rPr>
              <a:t>do</a:t>
            </a:r>
          </a:p>
          <a:p>
            <a:pPr marL="0" indent="0">
              <a:buNone/>
            </a:pPr>
            <a:r>
              <a:rPr lang="tr-TR" sz="1800" dirty="0">
                <a:latin typeface="Courier New" pitchFamily="49" charset="0"/>
                <a:cs typeface="Courier New" pitchFamily="49" charset="0"/>
              </a:rPr>
              <a:t>		Q[i, j] := P(i/nu, j/</a:t>
            </a:r>
            <a:r>
              <a:rPr lang="tr-TR" sz="1800" dirty="0" err="1">
                <a:latin typeface="Courier New" pitchFamily="49" charset="0"/>
                <a:cs typeface="Courier New" pitchFamily="49" charset="0"/>
              </a:rPr>
              <a:t>nv</a:t>
            </a:r>
            <a:r>
              <a:rPr lang="tr-TR" sz="18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buNone/>
            </a:pPr>
            <a:r>
              <a:rPr lang="tr-TR" sz="1800" dirty="0">
                <a:latin typeface="Courier New" pitchFamily="49" charset="0"/>
                <a:cs typeface="Courier New" pitchFamily="49" charset="0"/>
              </a:rPr>
              <a:t>#</a:t>
            </a:r>
            <a:r>
              <a:rPr lang="tr-TR" sz="1800">
                <a:latin typeface="Courier New" pitchFamily="49" charset="0"/>
                <a:cs typeface="Courier New" pitchFamily="49" charset="0"/>
              </a:rPr>
              <a:t>noktaları </a:t>
            </a:r>
            <a:r>
              <a:rPr lang="en-US" sz="1800">
                <a:latin typeface="Courier New" pitchFamily="49" charset="0"/>
                <a:cs typeface="Courier New" pitchFamily="49" charset="0"/>
              </a:rPr>
              <a:t>oluşturup </a:t>
            </a:r>
            <a:r>
              <a:rPr lang="tr-TR" sz="1800" b="1">
                <a:latin typeface="Courier New" pitchFamily="49" charset="0"/>
                <a:cs typeface="Courier New" pitchFamily="49" charset="0"/>
              </a:rPr>
              <a:t>GL_TRIANGLE_STRIP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>
                <a:latin typeface="Courier New" pitchFamily="49" charset="0"/>
                <a:cs typeface="Courier New" pitchFamily="49" charset="0"/>
              </a:rPr>
              <a:t>ile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tr-TR" sz="1800">
                <a:latin typeface="Courier New" pitchFamily="49" charset="0"/>
                <a:cs typeface="Courier New" pitchFamily="49" charset="0"/>
              </a:rPr>
              <a:t>çizdir</a:t>
            </a:r>
            <a:endParaRPr lang="tr-TR" sz="18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a-DK" sz="1800" b="1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da-DK" sz="1800" dirty="0">
                <a:latin typeface="Courier New" pitchFamily="49" charset="0"/>
                <a:cs typeface="Courier New" pitchFamily="49" charset="0"/>
              </a:rPr>
              <a:t> i := 0 to nu - 1 </a:t>
            </a:r>
            <a:r>
              <a:rPr lang="da-DK" sz="1800" b="1" dirty="0">
                <a:latin typeface="Courier New" pitchFamily="49" charset="0"/>
                <a:cs typeface="Courier New" pitchFamily="49" charset="0"/>
              </a:rPr>
              <a:t>do</a:t>
            </a:r>
            <a:endParaRPr lang="tr-TR" sz="18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tr-TR" sz="1800">
                <a:latin typeface="Courier New" pitchFamily="49" charset="0"/>
                <a:cs typeface="Courier New" pitchFamily="49" charset="0"/>
              </a:rPr>
              <a:t>	</a:t>
            </a:r>
            <a:r>
              <a:rPr lang="pl-PL" sz="1800" b="1">
                <a:latin typeface="Courier New" pitchFamily="49" charset="0"/>
                <a:cs typeface="Courier New" pitchFamily="49" charset="0"/>
              </a:rPr>
              <a:t>for</a:t>
            </a:r>
            <a:r>
              <a:rPr lang="pl-PL" sz="1800">
                <a:latin typeface="Courier New" pitchFamily="49" charset="0"/>
                <a:cs typeface="Courier New" pitchFamily="49" charset="0"/>
              </a:rPr>
              <a:t> </a:t>
            </a:r>
            <a:r>
              <a:rPr lang="pl-PL" sz="1800" dirty="0">
                <a:latin typeface="Courier New" pitchFamily="49" charset="0"/>
                <a:cs typeface="Courier New" pitchFamily="49" charset="0"/>
              </a:rPr>
              <a:t>j := 0 to nv - 1 </a:t>
            </a:r>
            <a:r>
              <a:rPr lang="pl-PL" sz="1800" b="1" dirty="0">
                <a:latin typeface="Courier New" pitchFamily="49" charset="0"/>
                <a:cs typeface="Courier New" pitchFamily="49" charset="0"/>
              </a:rPr>
              <a:t>do</a:t>
            </a:r>
          </a:p>
          <a:p>
            <a:pPr marL="0" indent="0">
              <a:buNone/>
            </a:pPr>
            <a:r>
              <a:rPr lang="tr-TR" sz="180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>
                <a:latin typeface="Courier New" pitchFamily="49" charset="0"/>
                <a:cs typeface="Courier New" pitchFamily="49" charset="0"/>
              </a:rPr>
              <a:t>	save</a:t>
            </a:r>
            <a:r>
              <a:rPr lang="tr-TR" sz="1800">
                <a:latin typeface="Courier New" pitchFamily="49" charset="0"/>
                <a:cs typeface="Courier New" pitchFamily="49" charset="0"/>
              </a:rPr>
              <a:t>Vertex(Q[i</a:t>
            </a:r>
            <a:r>
              <a:rPr lang="en-US" sz="1800">
                <a:latin typeface="Courier New" pitchFamily="49" charset="0"/>
                <a:cs typeface="Courier New" pitchFamily="49" charset="0"/>
              </a:rPr>
              <a:t>+1</a:t>
            </a:r>
            <a:r>
              <a:rPr lang="tr-TR" sz="1800">
                <a:latin typeface="Courier New" pitchFamily="49" charset="0"/>
                <a:cs typeface="Courier New" pitchFamily="49" charset="0"/>
              </a:rPr>
              <a:t>, </a:t>
            </a:r>
            <a:r>
              <a:rPr lang="tr-TR" sz="1800" dirty="0">
                <a:latin typeface="Courier New" pitchFamily="49" charset="0"/>
                <a:cs typeface="Courier New" pitchFamily="49" charset="0"/>
              </a:rPr>
              <a:t>j]);</a:t>
            </a:r>
          </a:p>
          <a:p>
            <a:pPr marL="0" indent="0">
              <a:buNone/>
            </a:pPr>
            <a:r>
              <a:rPr lang="tr-TR" sz="18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tr-TR" sz="180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>
                <a:latin typeface="Courier New" pitchFamily="49" charset="0"/>
                <a:cs typeface="Courier New" pitchFamily="49" charset="0"/>
              </a:rPr>
              <a:t>save</a:t>
            </a:r>
            <a:r>
              <a:rPr lang="tr-TR" sz="1800">
                <a:latin typeface="Courier New" pitchFamily="49" charset="0"/>
                <a:cs typeface="Courier New" pitchFamily="49" charset="0"/>
              </a:rPr>
              <a:t>Vertex(Q[i, j]);</a:t>
            </a:r>
            <a:endParaRPr lang="tr-TR" sz="18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tr-TR" sz="1800">
                <a:latin typeface="Courier New" pitchFamily="49" charset="0"/>
                <a:cs typeface="Courier New" pitchFamily="49" charset="0"/>
              </a:rPr>
              <a:t>	</a:t>
            </a:r>
            <a:r>
              <a:rPr lang="tr-TR" sz="1800" dirty="0">
                <a:latin typeface="Courier New" pitchFamily="49" charset="0"/>
                <a:cs typeface="Courier New" pitchFamily="49" charset="0"/>
              </a:rPr>
              <a:t>		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700808"/>
            <a:ext cx="261937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ikdörtgen 3"/>
          <p:cNvSpPr/>
          <p:nvPr/>
        </p:nvSpPr>
        <p:spPr>
          <a:xfrm>
            <a:off x="7380312" y="4101009"/>
            <a:ext cx="1149674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>
                <a:latin typeface="Courier New" pitchFamily="49" charset="0"/>
                <a:cs typeface="Courier New" pitchFamily="49" charset="0"/>
              </a:rPr>
              <a:t>Q[</a:t>
            </a:r>
            <a:r>
              <a:rPr lang="en-US">
                <a:latin typeface="Courier New" pitchFamily="49" charset="0"/>
                <a:cs typeface="Courier New" pitchFamily="49" charset="0"/>
              </a:rPr>
              <a:t>1</a:t>
            </a:r>
            <a:r>
              <a:rPr lang="tr-TR">
                <a:latin typeface="Courier New" pitchFamily="49" charset="0"/>
                <a:cs typeface="Courier New" pitchFamily="49" charset="0"/>
              </a:rPr>
              <a:t>, </a:t>
            </a:r>
            <a:r>
              <a:rPr lang="en-US">
                <a:latin typeface="Courier New" pitchFamily="49" charset="0"/>
                <a:cs typeface="Courier New" pitchFamily="49" charset="0"/>
              </a:rPr>
              <a:t>0</a:t>
            </a:r>
            <a:r>
              <a:rPr lang="tr-TR">
                <a:latin typeface="Courier New" pitchFamily="49" charset="0"/>
                <a:cs typeface="Courier New" pitchFamily="49" charset="0"/>
              </a:rPr>
              <a:t>]</a:t>
            </a:r>
            <a:endParaRPr lang="en-US">
              <a:latin typeface="Courier New" pitchFamily="49" charset="0"/>
              <a:cs typeface="Courier New" pitchFamily="49" charset="0"/>
            </a:endParaRPr>
          </a:p>
          <a:p>
            <a:r>
              <a:rPr lang="tr-TR">
                <a:latin typeface="Courier New" pitchFamily="49" charset="0"/>
                <a:cs typeface="Courier New" pitchFamily="49" charset="0"/>
              </a:rPr>
              <a:t>Q[</a:t>
            </a:r>
            <a:r>
              <a:rPr lang="en-US">
                <a:latin typeface="Courier New" pitchFamily="49" charset="0"/>
                <a:cs typeface="Courier New" pitchFamily="49" charset="0"/>
              </a:rPr>
              <a:t>0</a:t>
            </a:r>
            <a:r>
              <a:rPr lang="tr-TR">
                <a:latin typeface="Courier New" pitchFamily="49" charset="0"/>
                <a:cs typeface="Courier New" pitchFamily="49" charset="0"/>
              </a:rPr>
              <a:t>, </a:t>
            </a:r>
            <a:r>
              <a:rPr lang="en-US">
                <a:latin typeface="Courier New" pitchFamily="49" charset="0"/>
                <a:cs typeface="Courier New" pitchFamily="49" charset="0"/>
              </a:rPr>
              <a:t>0</a:t>
            </a:r>
            <a:r>
              <a:rPr lang="tr-TR">
                <a:latin typeface="Courier New" pitchFamily="49" charset="0"/>
                <a:cs typeface="Courier New" pitchFamily="49" charset="0"/>
              </a:rPr>
              <a:t>]</a:t>
            </a:r>
            <a:endParaRPr lang="en-US">
              <a:latin typeface="Courier New" pitchFamily="49" charset="0"/>
              <a:cs typeface="Courier New" pitchFamily="49" charset="0"/>
            </a:endParaRPr>
          </a:p>
          <a:p>
            <a:r>
              <a:rPr lang="tr-TR">
                <a:latin typeface="Courier New" pitchFamily="49" charset="0"/>
                <a:cs typeface="Courier New" pitchFamily="49" charset="0"/>
              </a:rPr>
              <a:t>Q[</a:t>
            </a:r>
            <a:r>
              <a:rPr lang="en-US">
                <a:latin typeface="Courier New" pitchFamily="49" charset="0"/>
                <a:cs typeface="Courier New" pitchFamily="49" charset="0"/>
              </a:rPr>
              <a:t>1</a:t>
            </a:r>
            <a:r>
              <a:rPr lang="tr-TR">
                <a:latin typeface="Courier New" pitchFamily="49" charset="0"/>
                <a:cs typeface="Courier New" pitchFamily="49" charset="0"/>
              </a:rPr>
              <a:t>, </a:t>
            </a:r>
            <a:r>
              <a:rPr lang="en-US">
                <a:latin typeface="Courier New" pitchFamily="49" charset="0"/>
                <a:cs typeface="Courier New" pitchFamily="49" charset="0"/>
              </a:rPr>
              <a:t>1</a:t>
            </a:r>
            <a:r>
              <a:rPr lang="tr-TR">
                <a:latin typeface="Courier New" pitchFamily="49" charset="0"/>
                <a:cs typeface="Courier New" pitchFamily="49" charset="0"/>
              </a:rPr>
              <a:t>]</a:t>
            </a:r>
            <a:endParaRPr lang="en-US">
              <a:latin typeface="Courier New" pitchFamily="49" charset="0"/>
              <a:cs typeface="Courier New" pitchFamily="49" charset="0"/>
            </a:endParaRPr>
          </a:p>
          <a:p>
            <a:r>
              <a:rPr lang="tr-TR">
                <a:latin typeface="Courier New" pitchFamily="49" charset="0"/>
                <a:cs typeface="Courier New" pitchFamily="49" charset="0"/>
              </a:rPr>
              <a:t>Q[</a:t>
            </a:r>
            <a:r>
              <a:rPr lang="en-US">
                <a:latin typeface="Courier New" pitchFamily="49" charset="0"/>
                <a:cs typeface="Courier New" pitchFamily="49" charset="0"/>
              </a:rPr>
              <a:t>0</a:t>
            </a:r>
            <a:r>
              <a:rPr lang="tr-TR">
                <a:latin typeface="Courier New" pitchFamily="49" charset="0"/>
                <a:cs typeface="Courier New" pitchFamily="49" charset="0"/>
              </a:rPr>
              <a:t>, </a:t>
            </a:r>
            <a:r>
              <a:rPr lang="en-US">
                <a:latin typeface="Courier New" pitchFamily="49" charset="0"/>
                <a:cs typeface="Courier New" pitchFamily="49" charset="0"/>
              </a:rPr>
              <a:t>1</a:t>
            </a:r>
            <a:r>
              <a:rPr lang="tr-TR">
                <a:latin typeface="Courier New" pitchFamily="49" charset="0"/>
                <a:cs typeface="Courier New" pitchFamily="49" charset="0"/>
              </a:rPr>
              <a:t>]</a:t>
            </a:r>
            <a:endParaRPr lang="en-US">
              <a:latin typeface="Courier New" pitchFamily="49" charset="0"/>
              <a:cs typeface="Courier New" pitchFamily="49" charset="0"/>
            </a:endParaRPr>
          </a:p>
          <a:p>
            <a:r>
              <a:rPr lang="tr-TR">
                <a:latin typeface="Courier New" pitchFamily="49" charset="0"/>
                <a:cs typeface="Courier New" pitchFamily="49" charset="0"/>
              </a:rPr>
              <a:t>Q[</a:t>
            </a:r>
            <a:r>
              <a:rPr lang="en-US">
                <a:latin typeface="Courier New" pitchFamily="49" charset="0"/>
                <a:cs typeface="Courier New" pitchFamily="49" charset="0"/>
              </a:rPr>
              <a:t>1</a:t>
            </a:r>
            <a:r>
              <a:rPr lang="tr-TR">
                <a:latin typeface="Courier New" pitchFamily="49" charset="0"/>
                <a:cs typeface="Courier New" pitchFamily="49" charset="0"/>
              </a:rPr>
              <a:t>, </a:t>
            </a:r>
            <a:r>
              <a:rPr lang="en-US">
                <a:latin typeface="Courier New" pitchFamily="49" charset="0"/>
                <a:cs typeface="Courier New" pitchFamily="49" charset="0"/>
              </a:rPr>
              <a:t>2</a:t>
            </a:r>
            <a:r>
              <a:rPr lang="tr-TR">
                <a:latin typeface="Courier New" pitchFamily="49" charset="0"/>
                <a:cs typeface="Courier New" pitchFamily="49" charset="0"/>
              </a:rPr>
              <a:t>]</a:t>
            </a:r>
            <a:endParaRPr lang="en-US">
              <a:latin typeface="Courier New" pitchFamily="49" charset="0"/>
              <a:cs typeface="Courier New" pitchFamily="49" charset="0"/>
            </a:endParaRPr>
          </a:p>
          <a:p>
            <a:r>
              <a:rPr lang="tr-TR">
                <a:latin typeface="Courier New" pitchFamily="49" charset="0"/>
                <a:cs typeface="Courier New" pitchFamily="49" charset="0"/>
              </a:rPr>
              <a:t>Q[</a:t>
            </a:r>
            <a:r>
              <a:rPr lang="en-US">
                <a:latin typeface="Courier New" pitchFamily="49" charset="0"/>
                <a:cs typeface="Courier New" pitchFamily="49" charset="0"/>
              </a:rPr>
              <a:t>0</a:t>
            </a:r>
            <a:r>
              <a:rPr lang="tr-TR">
                <a:latin typeface="Courier New" pitchFamily="49" charset="0"/>
                <a:cs typeface="Courier New" pitchFamily="49" charset="0"/>
              </a:rPr>
              <a:t>, </a:t>
            </a:r>
            <a:r>
              <a:rPr lang="en-US">
                <a:latin typeface="Courier New" pitchFamily="49" charset="0"/>
                <a:cs typeface="Courier New" pitchFamily="49" charset="0"/>
              </a:rPr>
              <a:t>2</a:t>
            </a:r>
            <a:r>
              <a:rPr lang="tr-TR">
                <a:latin typeface="Courier New" pitchFamily="49" charset="0"/>
                <a:cs typeface="Courier New" pitchFamily="49" charset="0"/>
              </a:rPr>
              <a:t>]</a:t>
            </a:r>
            <a:endParaRPr lang="en-US">
              <a:latin typeface="Courier New" pitchFamily="49" charset="0"/>
              <a:cs typeface="Courier New" pitchFamily="49" charset="0"/>
            </a:endParaRPr>
          </a:p>
          <a:p>
            <a:r>
              <a:rPr lang="tr-TR">
                <a:latin typeface="Courier New" pitchFamily="49" charset="0"/>
                <a:cs typeface="Courier New" pitchFamily="49" charset="0"/>
              </a:rPr>
              <a:t>Q[</a:t>
            </a:r>
            <a:r>
              <a:rPr lang="en-US">
                <a:latin typeface="Courier New" pitchFamily="49" charset="0"/>
                <a:cs typeface="Courier New" pitchFamily="49" charset="0"/>
              </a:rPr>
              <a:t>1</a:t>
            </a:r>
            <a:r>
              <a:rPr lang="tr-TR">
                <a:latin typeface="Courier New" pitchFamily="49" charset="0"/>
                <a:cs typeface="Courier New" pitchFamily="49" charset="0"/>
              </a:rPr>
              <a:t>, </a:t>
            </a:r>
            <a:r>
              <a:rPr lang="en-US">
                <a:latin typeface="Courier New" pitchFamily="49" charset="0"/>
                <a:cs typeface="Courier New" pitchFamily="49" charset="0"/>
              </a:rPr>
              <a:t>3</a:t>
            </a:r>
            <a:r>
              <a:rPr lang="tr-TR">
                <a:latin typeface="Courier New" pitchFamily="49" charset="0"/>
                <a:cs typeface="Courier New" pitchFamily="49" charset="0"/>
              </a:rPr>
              <a:t>]</a:t>
            </a:r>
            <a:endParaRPr lang="en-US">
              <a:latin typeface="Courier New" pitchFamily="49" charset="0"/>
              <a:cs typeface="Courier New" pitchFamily="49" charset="0"/>
            </a:endParaRPr>
          </a:p>
          <a:p>
            <a:r>
              <a:rPr lang="tr-TR">
                <a:latin typeface="Courier New" pitchFamily="49" charset="0"/>
                <a:cs typeface="Courier New" pitchFamily="49" charset="0"/>
              </a:rPr>
              <a:t>Q[</a:t>
            </a:r>
            <a:r>
              <a:rPr lang="en-US">
                <a:latin typeface="Courier New" pitchFamily="49" charset="0"/>
                <a:cs typeface="Courier New" pitchFamily="49" charset="0"/>
              </a:rPr>
              <a:t>0</a:t>
            </a:r>
            <a:r>
              <a:rPr lang="tr-TR">
                <a:latin typeface="Courier New" pitchFamily="49" charset="0"/>
                <a:cs typeface="Courier New" pitchFamily="49" charset="0"/>
              </a:rPr>
              <a:t>, </a:t>
            </a:r>
            <a:r>
              <a:rPr lang="en-US">
                <a:latin typeface="Courier New" pitchFamily="49" charset="0"/>
                <a:cs typeface="Courier New" pitchFamily="49" charset="0"/>
              </a:rPr>
              <a:t>3</a:t>
            </a:r>
            <a:r>
              <a:rPr lang="tr-TR">
                <a:latin typeface="Courier New" pitchFamily="49" charset="0"/>
                <a:cs typeface="Courier New" pitchFamily="49" charset="0"/>
              </a:rPr>
              <a:t>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065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Bézier</a:t>
            </a:r>
            <a:r>
              <a:rPr lang="en-US" dirty="0"/>
              <a:t> </a:t>
            </a:r>
            <a:r>
              <a:rPr lang="tr-TR" dirty="0"/>
              <a:t>Şerit Eğrileri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198" y="1600202"/>
            <a:ext cx="8363273" cy="2908918"/>
          </a:xfrm>
        </p:spPr>
        <p:txBody>
          <a:bodyPr>
            <a:normAutofit fontScale="85000" lnSpcReduction="20000"/>
          </a:bodyPr>
          <a:lstStyle/>
          <a:p>
            <a:pPr algn="just">
              <a:lnSpc>
                <a:spcPct val="120000"/>
              </a:lnSpc>
            </a:pPr>
            <a:r>
              <a:rPr lang="tr-TR" sz="2800" dirty="0"/>
              <a:t>Renault otomobil parçalarının tasarımında kullanılmak üzere Fransız mühendisi </a:t>
            </a:r>
            <a:r>
              <a:rPr lang="en-US" sz="2800" dirty="0"/>
              <a:t>Pierre </a:t>
            </a:r>
            <a:r>
              <a:rPr lang="en-US" sz="2800" dirty="0" err="1"/>
              <a:t>Bézier</a:t>
            </a:r>
            <a:r>
              <a:rPr lang="en-US" sz="2800" dirty="0"/>
              <a:t> </a:t>
            </a:r>
            <a:r>
              <a:rPr lang="tr-TR" sz="2800" dirty="0"/>
              <a:t>tarafından geliştirilmiştir.</a:t>
            </a:r>
          </a:p>
          <a:p>
            <a:pPr algn="just">
              <a:lnSpc>
                <a:spcPct val="120000"/>
              </a:lnSpc>
            </a:pPr>
            <a:r>
              <a:rPr lang="tr-TR" sz="2800" dirty="0"/>
              <a:t>Yaygınlıkla kullanılan etkin bir şerit kestirim yaklaşımıdır.</a:t>
            </a:r>
            <a:endParaRPr lang="en-US" sz="2800" dirty="0"/>
          </a:p>
          <a:p>
            <a:pPr algn="just">
              <a:lnSpc>
                <a:spcPct val="120000"/>
              </a:lnSpc>
            </a:pPr>
            <a:r>
              <a:rPr lang="tr-TR" sz="2800" dirty="0"/>
              <a:t>Genelde 4 </a:t>
            </a:r>
            <a:r>
              <a:rPr lang="tr-TR" sz="2800"/>
              <a:t>adet </a:t>
            </a:r>
            <a:r>
              <a:rPr lang="en-US" sz="2800"/>
              <a:t>nokta </a:t>
            </a:r>
            <a:r>
              <a:rPr lang="tr-TR" sz="2800"/>
              <a:t>kullanılsa </a:t>
            </a:r>
            <a:r>
              <a:rPr lang="tr-TR" sz="2800" dirty="0"/>
              <a:t>da bir</a:t>
            </a:r>
            <a:r>
              <a:rPr lang="en-US" sz="2800" dirty="0"/>
              <a:t> </a:t>
            </a:r>
            <a:r>
              <a:rPr lang="en-US" sz="2800" dirty="0" err="1"/>
              <a:t>Bézier</a:t>
            </a:r>
            <a:r>
              <a:rPr lang="en-US" sz="2800" dirty="0"/>
              <a:t> </a:t>
            </a:r>
            <a:r>
              <a:rPr lang="tr-TR" sz="2800" dirty="0"/>
              <a:t>eğrisi herhangi sayıda noktaya uydurulabilir.</a:t>
            </a:r>
          </a:p>
          <a:p>
            <a:pPr algn="just">
              <a:lnSpc>
                <a:spcPct val="120000"/>
              </a:lnSpc>
            </a:pPr>
            <a:r>
              <a:rPr lang="tr-TR" sz="2800" dirty="0"/>
              <a:t>Eğrinin tanımlanması için </a:t>
            </a:r>
            <a:r>
              <a:rPr lang="tr-TR" sz="2800" dirty="0" err="1"/>
              <a:t>Bernstein</a:t>
            </a:r>
            <a:r>
              <a:rPr lang="tr-TR" sz="2800" dirty="0"/>
              <a:t> </a:t>
            </a:r>
            <a:r>
              <a:rPr lang="tr-TR" sz="2800" dirty="0" err="1"/>
              <a:t>polinomlarını</a:t>
            </a:r>
            <a:r>
              <a:rPr lang="tr-TR" sz="2800" dirty="0"/>
              <a:t> taban fonksiyonu olarak kullanır.</a:t>
            </a:r>
          </a:p>
          <a:p>
            <a:pPr algn="just">
              <a:lnSpc>
                <a:spcPct val="120000"/>
              </a:lnSpc>
            </a:pPr>
            <a:endParaRPr lang="tr-TR" sz="28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554231"/>
            <a:ext cx="271462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5589240"/>
            <a:ext cx="405765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05942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Bézier</a:t>
            </a:r>
            <a:r>
              <a:rPr lang="en-US" dirty="0"/>
              <a:t> </a:t>
            </a:r>
            <a:r>
              <a:rPr lang="tr-TR" dirty="0"/>
              <a:t>Şerit Eğrileri: 2 Kontrol Noktası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198" y="1600202"/>
            <a:ext cx="6131026" cy="1472262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sz="2800"/>
              <a:t>Doğru</a:t>
            </a:r>
            <a:r>
              <a:rPr lang="tr-TR" sz="2800"/>
              <a:t> </a:t>
            </a:r>
            <a:r>
              <a:rPr lang="tr-TR" sz="2800" dirty="0"/>
              <a:t>parçası denkleminin kendisini verir.</a:t>
            </a:r>
          </a:p>
          <a:p>
            <a:pPr>
              <a:lnSpc>
                <a:spcPct val="120000"/>
              </a:lnSpc>
            </a:pPr>
            <a:r>
              <a:rPr lang="tr-TR" sz="2800" dirty="0"/>
              <a:t>2 kontrol noktası için n= 1 olur.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081" y="3284984"/>
            <a:ext cx="271462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345" y="4149080"/>
            <a:ext cx="405765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Metin kutusu 6"/>
              <p:cNvSpPr txBox="1"/>
              <p:nvPr/>
            </p:nvSpPr>
            <p:spPr>
              <a:xfrm>
                <a:off x="6084168" y="2690486"/>
                <a:ext cx="7539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600" b="1" i="1" dirty="0">
                          <a:latin typeface="Cambria Math"/>
                        </a:rPr>
                        <m:t>𝒖</m:t>
                      </m:r>
                      <m:r>
                        <a:rPr lang="tr-TR" sz="1600" b="1" i="1" dirty="0">
                          <a:latin typeface="Cambria Math"/>
                        </a:rPr>
                        <m:t>=</m:t>
                      </m:r>
                      <m:r>
                        <a:rPr lang="tr-TR" sz="1600" b="1" i="1" dirty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tr-TR" sz="1600" b="1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7" name="Metin kutusu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2690486"/>
                <a:ext cx="753924" cy="33855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842" y="5301207"/>
            <a:ext cx="290512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100" y="1456120"/>
            <a:ext cx="1512008" cy="1880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Metin kutusu 11"/>
              <p:cNvSpPr txBox="1"/>
              <p:nvPr/>
            </p:nvSpPr>
            <p:spPr>
              <a:xfrm>
                <a:off x="8022232" y="1672878"/>
                <a:ext cx="7539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600" b="1" i="1" dirty="0">
                          <a:latin typeface="Cambria Math"/>
                        </a:rPr>
                        <m:t>𝒖</m:t>
                      </m:r>
                      <m:r>
                        <a:rPr lang="tr-TR" sz="1600" b="1" i="1" dirty="0">
                          <a:latin typeface="Cambria Math"/>
                        </a:rPr>
                        <m:t>=</m:t>
                      </m:r>
                      <m:r>
                        <a:rPr lang="tr-TR" sz="1600" b="1" i="1" dirty="0"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tr-TR" sz="1600" b="1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12" name="Metin kutusu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232" y="1672878"/>
                <a:ext cx="753924" cy="33855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94431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31" y="1405397"/>
            <a:ext cx="2438400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Bézier</a:t>
            </a:r>
            <a:r>
              <a:rPr lang="en-US" dirty="0"/>
              <a:t> </a:t>
            </a:r>
            <a:r>
              <a:rPr lang="tr-TR" dirty="0"/>
              <a:t>Şerit Eğrileri: 3 Kontrol Noktası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198" y="1600202"/>
            <a:ext cx="6779098" cy="116090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tr-TR" sz="2300" dirty="0"/>
              <a:t>3 kontrol noktası için n= 2 olur.</a:t>
            </a:r>
          </a:p>
          <a:p>
            <a:pPr>
              <a:lnSpc>
                <a:spcPct val="120000"/>
              </a:lnSpc>
            </a:pPr>
            <a:r>
              <a:rPr lang="tr-TR" sz="2300" dirty="0"/>
              <a:t>İlk ve son nokta arasında </a:t>
            </a:r>
            <a:r>
              <a:rPr lang="tr-TR" sz="2300" dirty="0" err="1"/>
              <a:t>kuadratik</a:t>
            </a:r>
            <a:r>
              <a:rPr lang="tr-TR" sz="2300" dirty="0"/>
              <a:t> bir </a:t>
            </a:r>
            <a:r>
              <a:rPr lang="tr-TR" sz="2300" dirty="0" err="1"/>
              <a:t>polinom</a:t>
            </a:r>
            <a:r>
              <a:rPr lang="tr-TR" sz="2300" dirty="0"/>
              <a:t> elde edilir.</a:t>
            </a:r>
          </a:p>
          <a:p>
            <a:pPr>
              <a:lnSpc>
                <a:spcPct val="120000"/>
              </a:lnSpc>
            </a:pPr>
            <a:endParaRPr lang="tr-TR" sz="23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761109"/>
            <a:ext cx="271462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971" y="3651558"/>
            <a:ext cx="405765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Metin kutusu 14"/>
              <p:cNvSpPr txBox="1"/>
              <p:nvPr/>
            </p:nvSpPr>
            <p:spPr>
              <a:xfrm>
                <a:off x="5777507" y="3313004"/>
                <a:ext cx="7539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600" b="1" i="1" dirty="0">
                          <a:latin typeface="Cambria Math"/>
                        </a:rPr>
                        <m:t>𝒖</m:t>
                      </m:r>
                      <m:r>
                        <a:rPr lang="tr-TR" sz="1600" b="1" i="1" dirty="0">
                          <a:latin typeface="Cambria Math"/>
                        </a:rPr>
                        <m:t>=</m:t>
                      </m:r>
                      <m:r>
                        <a:rPr lang="tr-TR" sz="1600" b="1" i="1" dirty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tr-TR" sz="1600" b="1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15" name="Metin kutusu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507" y="3313004"/>
                <a:ext cx="753924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Metin kutusu 15"/>
              <p:cNvSpPr txBox="1"/>
              <p:nvPr/>
            </p:nvSpPr>
            <p:spPr>
              <a:xfrm>
                <a:off x="8354580" y="4005064"/>
                <a:ext cx="7539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600" b="1" i="1" dirty="0">
                          <a:latin typeface="Cambria Math"/>
                        </a:rPr>
                        <m:t>𝒖</m:t>
                      </m:r>
                      <m:r>
                        <a:rPr lang="tr-TR" sz="1600" b="1" i="1" dirty="0">
                          <a:latin typeface="Cambria Math"/>
                        </a:rPr>
                        <m:t>=</m:t>
                      </m:r>
                      <m:r>
                        <a:rPr lang="tr-TR" sz="1600" b="1" i="1" dirty="0"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tr-TR" sz="1600" b="1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16" name="Metin kutusu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580" y="4005064"/>
                <a:ext cx="753924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4587051"/>
            <a:ext cx="495300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Dikdörtgen 3"/>
              <p:cNvSpPr/>
              <p:nvPr/>
            </p:nvSpPr>
            <p:spPr>
              <a:xfrm>
                <a:off x="3069072" y="5264939"/>
                <a:ext cx="32063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b="1" i="1" dirty="0">
                              <a:latin typeface="Cambria Math"/>
                            </a:rPr>
                            <m:t>(</m:t>
                          </m:r>
                          <m:r>
                            <a:rPr lang="tr-TR" i="1" dirty="0">
                              <a:latin typeface="Cambria Math"/>
                            </a:rPr>
                            <m:t>1−</m:t>
                          </m:r>
                          <m:r>
                            <a:rPr lang="tr-TR" i="1" dirty="0">
                              <a:latin typeface="Cambria Math"/>
                            </a:rPr>
                            <m:t>𝑢</m:t>
                          </m:r>
                          <m:r>
                            <a:rPr lang="tr-TR" b="1" i="1" dirty="0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tr-TR" b="0" i="1" dirty="0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tr-TR" b="0" i="1" dirty="0" smtClean="0">
                          <a:latin typeface="Cambria Math"/>
                        </a:rPr>
                        <m:t>+2</m:t>
                      </m:r>
                      <m:r>
                        <a:rPr lang="tr-TR" b="0" i="1" dirty="0" smtClean="0">
                          <a:latin typeface="Cambria Math"/>
                        </a:rPr>
                        <m:t>𝑢</m:t>
                      </m:r>
                      <m:d>
                        <m:dPr>
                          <m:ctrlPr>
                            <a:rPr lang="tr-TR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b="0" i="1" dirty="0" smtClean="0">
                              <a:latin typeface="Cambria Math"/>
                            </a:rPr>
                            <m:t>1−</m:t>
                          </m:r>
                          <m:r>
                            <a:rPr lang="tr-TR" b="0" i="1" dirty="0" smtClean="0">
                              <a:latin typeface="Cambria Math"/>
                            </a:rPr>
                            <m:t>𝑢</m:t>
                          </m:r>
                        </m:e>
                      </m:d>
                      <m:r>
                        <a:rPr lang="tr-TR" b="0" i="1" dirty="0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tr-T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b="0" i="1" dirty="0" smtClean="0">
                              <a:latin typeface="Cambria Math"/>
                            </a:rPr>
                            <m:t>𝑢</m:t>
                          </m:r>
                        </m:e>
                        <m:sup>
                          <m:r>
                            <a:rPr lang="tr-TR" b="0" i="1" dirty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tr-TR" b="0" i="1" dirty="0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4" name="Dikdörtgen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072" y="5264939"/>
                <a:ext cx="3206327" cy="369332"/>
              </a:xfrm>
              <a:prstGeom prst="rect">
                <a:avLst/>
              </a:prstGeom>
              <a:blipFill rotWithShape="1"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Metin kutusu 10"/>
          <p:cNvSpPr txBox="1"/>
          <p:nvPr/>
        </p:nvSpPr>
        <p:spPr>
          <a:xfrm>
            <a:off x="287286" y="5846394"/>
            <a:ext cx="8769898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r-TR" b="1" dirty="0"/>
              <a:t>Kontrol noktalarının katsayıları toplamı 1 olup ((1-u</a:t>
            </a:r>
            <a:r>
              <a:rPr lang="tr-TR" b="1"/>
              <a:t>)+u)</a:t>
            </a:r>
            <a:r>
              <a:rPr lang="tr-TR" b="1" baseline="30000"/>
              <a:t>n</a:t>
            </a:r>
            <a:r>
              <a:rPr lang="tr-TR" b="1"/>
              <a:t> </a:t>
            </a:r>
            <a:r>
              <a:rPr lang="tr-TR" b="1" dirty="0" err="1"/>
              <a:t>binom</a:t>
            </a:r>
            <a:r>
              <a:rPr lang="tr-TR" b="1" dirty="0"/>
              <a:t> açılımı ile de türetilebilir. </a:t>
            </a:r>
          </a:p>
          <a:p>
            <a:r>
              <a:rPr lang="tr-TR" b="1" dirty="0"/>
              <a:t>Paskal üçgeninin satırları </a:t>
            </a:r>
            <a:r>
              <a:rPr lang="tr-TR" b="1" dirty="0" err="1"/>
              <a:t>binom</a:t>
            </a:r>
            <a:r>
              <a:rPr lang="tr-TR" b="1" dirty="0"/>
              <a:t> açılımını çözmede kullanılabilir.</a:t>
            </a:r>
          </a:p>
        </p:txBody>
      </p:sp>
    </p:spTree>
    <p:extLst>
      <p:ext uri="{BB962C8B-B14F-4D97-AF65-F5344CB8AC3E}">
        <p14:creationId xmlns:p14="http://schemas.microsoft.com/office/powerpoint/2010/main" val="317319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Bézier</a:t>
            </a:r>
            <a:r>
              <a:rPr lang="en-US" dirty="0"/>
              <a:t> </a:t>
            </a:r>
            <a:r>
              <a:rPr lang="tr-TR" dirty="0"/>
              <a:t>Şerit Eğrileri: 4 Kontrol Noktası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198" y="1600202"/>
            <a:ext cx="6030418" cy="133886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tr-TR" sz="2800" dirty="0"/>
              <a:t>4 kontrol noktası için n= 3 olur.</a:t>
            </a:r>
          </a:p>
          <a:p>
            <a:pPr>
              <a:lnSpc>
                <a:spcPct val="120000"/>
              </a:lnSpc>
            </a:pPr>
            <a:r>
              <a:rPr lang="tr-TR" sz="2800" dirty="0"/>
              <a:t>İlk ve son nokta arasında kübik bir </a:t>
            </a:r>
            <a:r>
              <a:rPr lang="tr-TR" sz="2800" dirty="0" err="1"/>
              <a:t>polinom</a:t>
            </a:r>
            <a:r>
              <a:rPr lang="tr-TR" sz="2800" dirty="0"/>
              <a:t> elde edilir.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945" y="2796822"/>
            <a:ext cx="271462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Metin kutusu 14"/>
              <p:cNvSpPr txBox="1"/>
              <p:nvPr/>
            </p:nvSpPr>
            <p:spPr>
              <a:xfrm>
                <a:off x="5733692" y="2796091"/>
                <a:ext cx="7539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600" b="1" i="1" dirty="0">
                          <a:latin typeface="Cambria Math"/>
                        </a:rPr>
                        <m:t>𝒖</m:t>
                      </m:r>
                      <m:r>
                        <a:rPr lang="tr-TR" sz="1600" b="1" i="1" dirty="0">
                          <a:latin typeface="Cambria Math"/>
                        </a:rPr>
                        <m:t>=</m:t>
                      </m:r>
                      <m:r>
                        <a:rPr lang="tr-TR" sz="1600" b="1" i="1" dirty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tr-TR" sz="1600" b="1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15" name="Metin kutusu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692" y="2796091"/>
                <a:ext cx="753924" cy="33855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Metin kutusu 15"/>
              <p:cNvSpPr txBox="1"/>
              <p:nvPr/>
            </p:nvSpPr>
            <p:spPr>
              <a:xfrm>
                <a:off x="8390076" y="3675295"/>
                <a:ext cx="7539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600" b="1" i="1" dirty="0">
                          <a:latin typeface="Cambria Math"/>
                        </a:rPr>
                        <m:t>𝒖</m:t>
                      </m:r>
                      <m:r>
                        <a:rPr lang="tr-TR" sz="1600" b="1" i="1" dirty="0">
                          <a:latin typeface="Cambria Math"/>
                        </a:rPr>
                        <m:t>=</m:t>
                      </m:r>
                      <m:r>
                        <a:rPr lang="tr-TR" sz="1600" b="1" i="1" dirty="0"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tr-TR" sz="1600" b="1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16" name="Metin kutusu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076" y="3675295"/>
                <a:ext cx="753924" cy="33855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557841"/>
            <a:ext cx="2009775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4323103"/>
            <a:ext cx="686752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899" y="3417597"/>
            <a:ext cx="405765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Dikdörtgen 17"/>
              <p:cNvSpPr/>
              <p:nvPr/>
            </p:nvSpPr>
            <p:spPr>
              <a:xfrm>
                <a:off x="2483768" y="5091941"/>
                <a:ext cx="45964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b="1" i="1" dirty="0">
                              <a:latin typeface="Cambria Math"/>
                            </a:rPr>
                            <m:t>(</m:t>
                          </m:r>
                          <m:r>
                            <a:rPr lang="tr-TR" i="1" dirty="0">
                              <a:latin typeface="Cambria Math"/>
                            </a:rPr>
                            <m:t>1−</m:t>
                          </m:r>
                          <m:r>
                            <a:rPr lang="tr-TR" i="1" dirty="0">
                              <a:latin typeface="Cambria Math"/>
                            </a:rPr>
                            <m:t>𝑢</m:t>
                          </m:r>
                          <m:r>
                            <a:rPr lang="tr-TR" b="1" i="1" dirty="0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tr-TR" b="0" i="1" dirty="0" smtClean="0">
                              <a:latin typeface="Cambria Math"/>
                            </a:rPr>
                            <m:t>3</m:t>
                          </m:r>
                        </m:sup>
                      </m:sSup>
                      <m:r>
                        <a:rPr lang="tr-TR" b="0" i="1" dirty="0" smtClean="0">
                          <a:latin typeface="Cambria Math"/>
                        </a:rPr>
                        <m:t>+3</m:t>
                      </m:r>
                      <m:r>
                        <a:rPr lang="tr-TR" b="0" i="1" dirty="0" smtClean="0">
                          <a:latin typeface="Cambria Math"/>
                        </a:rPr>
                        <m:t>𝑢</m:t>
                      </m:r>
                      <m:sSup>
                        <m:sSupPr>
                          <m:ctrlPr>
                            <a:rPr lang="tr-TR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b="1" i="1" dirty="0">
                              <a:latin typeface="Cambria Math"/>
                            </a:rPr>
                            <m:t>(</m:t>
                          </m:r>
                          <m:r>
                            <a:rPr lang="tr-TR" i="1" dirty="0">
                              <a:latin typeface="Cambria Math"/>
                            </a:rPr>
                            <m:t>1−</m:t>
                          </m:r>
                          <m:r>
                            <a:rPr lang="tr-TR" i="1" dirty="0">
                              <a:latin typeface="Cambria Math"/>
                            </a:rPr>
                            <m:t>𝑢</m:t>
                          </m:r>
                          <m:r>
                            <a:rPr lang="tr-TR" b="1" i="1" dirty="0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tr-TR" i="1" dirty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tr-TR" b="0" i="1" dirty="0" smtClean="0">
                          <a:latin typeface="Cambria Math"/>
                        </a:rPr>
                        <m:t>+3</m:t>
                      </m:r>
                      <m:sSup>
                        <m:sSupPr>
                          <m:ctrlPr>
                            <a:rPr lang="tr-T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i="1" dirty="0">
                              <a:latin typeface="Cambria Math"/>
                            </a:rPr>
                            <m:t>𝑢</m:t>
                          </m:r>
                        </m:e>
                        <m:sup>
                          <m:r>
                            <a:rPr lang="tr-TR" i="1" dirty="0">
                              <a:latin typeface="Cambria Math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tr-TR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b="0" i="1" dirty="0" smtClean="0">
                              <a:latin typeface="Cambria Math"/>
                            </a:rPr>
                            <m:t>1−</m:t>
                          </m:r>
                          <m:r>
                            <a:rPr lang="tr-TR" b="0" i="1" dirty="0" smtClean="0">
                              <a:latin typeface="Cambria Math"/>
                            </a:rPr>
                            <m:t>𝑢</m:t>
                          </m:r>
                        </m:e>
                      </m:d>
                      <m:r>
                        <a:rPr lang="tr-TR" b="0" i="1" dirty="0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tr-T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b="0" i="1" dirty="0" smtClean="0">
                              <a:latin typeface="Cambria Math"/>
                            </a:rPr>
                            <m:t>𝑢</m:t>
                          </m:r>
                        </m:e>
                        <m:sup>
                          <m:r>
                            <a:rPr lang="tr-TR" b="0" i="1" dirty="0" smtClean="0">
                              <a:latin typeface="Cambria Math"/>
                            </a:rPr>
                            <m:t>3</m:t>
                          </m:r>
                        </m:sup>
                      </m:sSup>
                      <m:r>
                        <a:rPr lang="tr-TR" b="0" i="1" dirty="0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18" name="Dikdörtgen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5091941"/>
                <a:ext cx="4596451" cy="369332"/>
              </a:xfrm>
              <a:prstGeom prst="rect">
                <a:avLst/>
              </a:prstGeom>
              <a:blipFill rotWithShape="1">
                <a:blip r:embed="rId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Metin kutusu 18"/>
          <p:cNvSpPr txBox="1"/>
          <p:nvPr/>
        </p:nvSpPr>
        <p:spPr>
          <a:xfrm>
            <a:off x="226700" y="5733256"/>
            <a:ext cx="8769898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r-TR" b="1" dirty="0"/>
              <a:t>Kontrol noktalarının katsayıları toplamı 1 olup ((1-u</a:t>
            </a:r>
            <a:r>
              <a:rPr lang="tr-TR" b="1"/>
              <a:t>)+u)</a:t>
            </a:r>
            <a:r>
              <a:rPr lang="tr-TR" b="1" baseline="30000"/>
              <a:t>n</a:t>
            </a:r>
            <a:r>
              <a:rPr lang="tr-TR" b="1"/>
              <a:t> </a:t>
            </a:r>
            <a:r>
              <a:rPr lang="tr-TR" b="1" dirty="0" err="1"/>
              <a:t>binom</a:t>
            </a:r>
            <a:r>
              <a:rPr lang="tr-TR" b="1" dirty="0"/>
              <a:t> açılımı ile de türetilebilir. </a:t>
            </a:r>
          </a:p>
          <a:p>
            <a:r>
              <a:rPr lang="tr-TR" b="1" dirty="0"/>
              <a:t>Paskal üçgeninin satırları </a:t>
            </a:r>
            <a:r>
              <a:rPr lang="tr-TR" b="1" dirty="0" err="1"/>
              <a:t>binom</a:t>
            </a:r>
            <a:r>
              <a:rPr lang="tr-TR" b="1" dirty="0"/>
              <a:t> açılımını çözmede kullanılabilir.</a:t>
            </a:r>
          </a:p>
        </p:txBody>
      </p:sp>
    </p:spTree>
    <p:extLst>
      <p:ext uri="{BB962C8B-B14F-4D97-AF65-F5344CB8AC3E}">
        <p14:creationId xmlns:p14="http://schemas.microsoft.com/office/powerpoint/2010/main" val="181682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78" y="4600783"/>
            <a:ext cx="2181225" cy="20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944" y="3962275"/>
            <a:ext cx="2556382" cy="289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Bézier</a:t>
            </a:r>
            <a:r>
              <a:rPr lang="en-US" dirty="0"/>
              <a:t> </a:t>
            </a:r>
            <a:r>
              <a:rPr lang="tr-TR" dirty="0"/>
              <a:t>Şerit Eğrileri: 4 Kontrol Noktası</a:t>
            </a:r>
            <a:br>
              <a:rPr lang="tr-TR" dirty="0"/>
            </a:br>
            <a:r>
              <a:rPr lang="tr-TR" dirty="0"/>
              <a:t>Değişen Nokta Sıraları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198" y="1600202"/>
            <a:ext cx="6091217" cy="1472262"/>
          </a:xfrm>
        </p:spPr>
        <p:txBody>
          <a:bodyPr>
            <a:normAutofit/>
          </a:bodyPr>
          <a:lstStyle/>
          <a:p>
            <a:r>
              <a:rPr lang="tr-TR" sz="2800" dirty="0"/>
              <a:t>Değişen nokta sıralarıyla farklı eğriler üretmek mümkün olur.</a:t>
            </a: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724914"/>
            <a:ext cx="2304256" cy="2839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9" b="1992"/>
          <a:stretch/>
        </p:blipFill>
        <p:spPr bwMode="auto">
          <a:xfrm>
            <a:off x="2084190" y="2574879"/>
            <a:ext cx="3093754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Metin kutusu 14"/>
              <p:cNvSpPr txBox="1"/>
              <p:nvPr/>
            </p:nvSpPr>
            <p:spPr>
              <a:xfrm>
                <a:off x="5794491" y="3337654"/>
                <a:ext cx="7539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600" b="1" i="1" dirty="0">
                          <a:latin typeface="Cambria Math"/>
                        </a:rPr>
                        <m:t>𝒖</m:t>
                      </m:r>
                      <m:r>
                        <a:rPr lang="tr-TR" sz="1600" b="1" i="1" dirty="0">
                          <a:latin typeface="Cambria Math"/>
                        </a:rPr>
                        <m:t>=</m:t>
                      </m:r>
                      <m:r>
                        <a:rPr lang="tr-TR" sz="1600" b="1" i="1" dirty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tr-TR" sz="1600" b="1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15" name="Metin kutusu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491" y="3337654"/>
                <a:ext cx="753924" cy="33855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Metin kutusu 15"/>
              <p:cNvSpPr txBox="1"/>
              <p:nvPr/>
            </p:nvSpPr>
            <p:spPr>
              <a:xfrm>
                <a:off x="8095007" y="3989659"/>
                <a:ext cx="7539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600" b="1" i="1" dirty="0">
                          <a:latin typeface="Cambria Math"/>
                        </a:rPr>
                        <m:t>𝒖</m:t>
                      </m:r>
                      <m:r>
                        <a:rPr lang="tr-TR" sz="1600" b="1" i="1" dirty="0">
                          <a:latin typeface="Cambria Math"/>
                        </a:rPr>
                        <m:t>=</m:t>
                      </m:r>
                      <m:r>
                        <a:rPr lang="tr-TR" sz="1600" b="1" i="1" dirty="0"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tr-TR" sz="1600" b="1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16" name="Metin kutusu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007" y="3989659"/>
                <a:ext cx="753924" cy="33855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Metin kutusu 21"/>
              <p:cNvSpPr txBox="1"/>
              <p:nvPr/>
            </p:nvSpPr>
            <p:spPr>
              <a:xfrm>
                <a:off x="323663" y="6186790"/>
                <a:ext cx="7539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600" b="1" i="1" dirty="0">
                          <a:latin typeface="Cambria Math"/>
                        </a:rPr>
                        <m:t>𝒖</m:t>
                      </m:r>
                      <m:r>
                        <a:rPr lang="tr-TR" sz="1600" b="1" i="1" dirty="0">
                          <a:latin typeface="Cambria Math"/>
                        </a:rPr>
                        <m:t>=</m:t>
                      </m:r>
                      <m:r>
                        <a:rPr lang="tr-TR" sz="1600" b="1" i="1" dirty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tr-TR" sz="1600" b="1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22" name="Metin kutusu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63" y="6186790"/>
                <a:ext cx="753924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Metin kutusu 22"/>
              <p:cNvSpPr txBox="1"/>
              <p:nvPr/>
            </p:nvSpPr>
            <p:spPr>
              <a:xfrm>
                <a:off x="1967123" y="6174476"/>
                <a:ext cx="7539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600" b="1" i="1" dirty="0">
                          <a:latin typeface="Cambria Math"/>
                        </a:rPr>
                        <m:t>𝒖</m:t>
                      </m:r>
                      <m:r>
                        <a:rPr lang="tr-TR" sz="1600" b="1" i="1" dirty="0">
                          <a:latin typeface="Cambria Math"/>
                        </a:rPr>
                        <m:t>=</m:t>
                      </m:r>
                      <m:r>
                        <a:rPr lang="tr-TR" sz="1600" b="1" i="1" dirty="0"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tr-TR" sz="1600" b="1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23" name="Metin kutusu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123" y="6174476"/>
                <a:ext cx="753924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Metin kutusu 23"/>
              <p:cNvSpPr txBox="1"/>
              <p:nvPr/>
            </p:nvSpPr>
            <p:spPr>
              <a:xfrm>
                <a:off x="1876788" y="3264691"/>
                <a:ext cx="7539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600" b="1" i="1" dirty="0">
                          <a:latin typeface="Cambria Math"/>
                        </a:rPr>
                        <m:t>𝒖</m:t>
                      </m:r>
                      <m:r>
                        <a:rPr lang="tr-TR" sz="1600" b="1" i="1" dirty="0">
                          <a:latin typeface="Cambria Math"/>
                        </a:rPr>
                        <m:t>=</m:t>
                      </m:r>
                      <m:r>
                        <a:rPr lang="tr-TR" sz="1600" b="1" i="1" dirty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tr-TR" sz="1600" b="1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24" name="Metin kutusu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788" y="3264691"/>
                <a:ext cx="753924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Metin kutusu 24"/>
              <p:cNvSpPr txBox="1"/>
              <p:nvPr/>
            </p:nvSpPr>
            <p:spPr>
              <a:xfrm>
                <a:off x="4800982" y="4189407"/>
                <a:ext cx="7539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600" b="1" i="1" dirty="0">
                          <a:latin typeface="Cambria Math"/>
                        </a:rPr>
                        <m:t>𝒖</m:t>
                      </m:r>
                      <m:r>
                        <a:rPr lang="tr-TR" sz="1600" b="1" i="1" dirty="0">
                          <a:latin typeface="Cambria Math"/>
                        </a:rPr>
                        <m:t>=</m:t>
                      </m:r>
                      <m:r>
                        <a:rPr lang="tr-TR" sz="1600" b="1" i="1" dirty="0"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tr-TR" sz="1600" b="1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25" name="Metin kutusu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982" y="4189407"/>
                <a:ext cx="753924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Metin kutusu 25"/>
              <p:cNvSpPr txBox="1"/>
              <p:nvPr/>
            </p:nvSpPr>
            <p:spPr>
              <a:xfrm>
                <a:off x="5209983" y="5913569"/>
                <a:ext cx="7555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600" b="1" i="1" dirty="0" smtClean="0">
                          <a:latin typeface="Cambria Math"/>
                        </a:rPr>
                        <m:t>𝒖</m:t>
                      </m:r>
                      <m:r>
                        <a:rPr lang="tr-TR" sz="1600" b="1" i="1" dirty="0" smtClean="0">
                          <a:latin typeface="Cambria Math"/>
                        </a:rPr>
                        <m:t>=</m:t>
                      </m:r>
                      <m:r>
                        <a:rPr lang="tr-TR" sz="1600" b="1" i="1" dirty="0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tr-TR" sz="1400" b="1" dirty="0"/>
              </a:p>
            </p:txBody>
          </p:sp>
        </mc:Choice>
        <mc:Fallback xmlns="">
          <p:sp>
            <p:nvSpPr>
              <p:cNvPr id="26" name="Metin kutusu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983" y="5913569"/>
                <a:ext cx="755527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Metin kutusu 26"/>
              <p:cNvSpPr txBox="1"/>
              <p:nvPr/>
            </p:nvSpPr>
            <p:spPr>
              <a:xfrm>
                <a:off x="7524328" y="5100442"/>
                <a:ext cx="7539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600" b="1" i="1" dirty="0">
                          <a:latin typeface="Cambria Math"/>
                        </a:rPr>
                        <m:t>𝒖</m:t>
                      </m:r>
                      <m:r>
                        <a:rPr lang="tr-TR" sz="1600" b="1" i="1" dirty="0">
                          <a:latin typeface="Cambria Math"/>
                        </a:rPr>
                        <m:t>=</m:t>
                      </m:r>
                      <m:r>
                        <a:rPr lang="tr-TR" sz="1600" b="1" i="1" dirty="0"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tr-TR" sz="1600" b="1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27" name="Metin kutusu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28" y="5100442"/>
                <a:ext cx="753924" cy="338554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08101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356992"/>
            <a:ext cx="4309195" cy="2841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Bézier</a:t>
            </a:r>
            <a:r>
              <a:rPr lang="en-US" dirty="0"/>
              <a:t> </a:t>
            </a:r>
            <a:r>
              <a:rPr lang="tr-TR" dirty="0"/>
              <a:t>Şerit Eğrileri: 5 Kontrol Noktası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198" y="1600202"/>
            <a:ext cx="8181580" cy="1433907"/>
          </a:xfrm>
        </p:spPr>
        <p:txBody>
          <a:bodyPr>
            <a:noAutofit/>
          </a:bodyPr>
          <a:lstStyle/>
          <a:p>
            <a:r>
              <a:rPr lang="tr-TR" sz="2400" dirty="0"/>
              <a:t>5 kontrol noktası için n= 4 olur.</a:t>
            </a:r>
          </a:p>
          <a:p>
            <a:r>
              <a:rPr lang="tr-TR" sz="2400" dirty="0"/>
              <a:t>İlk ve son nokta arasında dördüncü dereceden bir </a:t>
            </a:r>
            <a:r>
              <a:rPr lang="tr-TR" sz="2400" dirty="0" err="1"/>
              <a:t>polinom</a:t>
            </a:r>
            <a:r>
              <a:rPr lang="tr-TR" sz="2400" dirty="0"/>
              <a:t> elde edilir.</a:t>
            </a:r>
          </a:p>
          <a:p>
            <a:r>
              <a:rPr lang="tr-TR" sz="2400" dirty="0"/>
              <a:t>Benzer şekilde </a:t>
            </a:r>
            <a:r>
              <a:rPr lang="tr-TR" sz="2400" dirty="0" err="1"/>
              <a:t>polinom</a:t>
            </a:r>
            <a:r>
              <a:rPr lang="tr-TR" sz="2400" dirty="0"/>
              <a:t> düzeni </a:t>
            </a:r>
            <a:r>
              <a:rPr lang="tr-TR" sz="2400"/>
              <a:t>arttırılabilir.</a:t>
            </a:r>
            <a:endParaRPr lang="en-US" sz="2400"/>
          </a:p>
          <a:p>
            <a:endParaRPr lang="tr-TR" sz="24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18" y="3948628"/>
            <a:ext cx="2461299" cy="94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Metin kutusu 14"/>
              <p:cNvSpPr txBox="1"/>
              <p:nvPr/>
            </p:nvSpPr>
            <p:spPr>
              <a:xfrm>
                <a:off x="4932040" y="5038394"/>
                <a:ext cx="7555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600" b="1" i="1" dirty="0" smtClean="0">
                          <a:latin typeface="Cambria Math"/>
                        </a:rPr>
                        <m:t>𝒖</m:t>
                      </m:r>
                      <m:r>
                        <a:rPr lang="tr-TR" sz="1600" b="1" i="1" dirty="0" smtClean="0">
                          <a:latin typeface="Cambria Math"/>
                        </a:rPr>
                        <m:t>=</m:t>
                      </m:r>
                      <m:r>
                        <a:rPr lang="tr-TR" sz="1600" b="1" i="1" dirty="0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tr-TR" sz="1400" b="1" dirty="0"/>
              </a:p>
            </p:txBody>
          </p:sp>
        </mc:Choice>
        <mc:Fallback xmlns="">
          <p:sp>
            <p:nvSpPr>
              <p:cNvPr id="15" name="Metin kutusu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5038394"/>
                <a:ext cx="755527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Metin kutusu 15"/>
              <p:cNvSpPr txBox="1"/>
              <p:nvPr/>
            </p:nvSpPr>
            <p:spPr>
              <a:xfrm>
                <a:off x="8308301" y="5038394"/>
                <a:ext cx="7555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600" b="1" i="1" dirty="0" smtClean="0">
                          <a:latin typeface="Cambria Math"/>
                        </a:rPr>
                        <m:t>𝒖</m:t>
                      </m:r>
                      <m:r>
                        <a:rPr lang="tr-TR" sz="1600" b="1" i="1" dirty="0" smtClean="0">
                          <a:latin typeface="Cambria Math"/>
                        </a:rPr>
                        <m:t>=</m:t>
                      </m:r>
                      <m:r>
                        <a:rPr lang="tr-TR" sz="1600" b="1" i="1" dirty="0" smtClean="0"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tr-TR" sz="1600" b="1" dirty="0"/>
              </a:p>
            </p:txBody>
          </p:sp>
        </mc:Choice>
        <mc:Fallback xmlns="">
          <p:sp>
            <p:nvSpPr>
              <p:cNvPr id="16" name="Metin kutusu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8301" y="5038394"/>
                <a:ext cx="755527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18" y="5038394"/>
            <a:ext cx="4042057" cy="910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93049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Bézier </a:t>
            </a:r>
            <a:r>
              <a:rPr lang="tr-TR"/>
              <a:t>Şerit Eğrileri: </a:t>
            </a:r>
            <a:r>
              <a:rPr lang="en-US"/>
              <a:t>5</a:t>
            </a:r>
            <a:r>
              <a:rPr lang="tr-TR"/>
              <a:t> Kontrol Noktası</a:t>
            </a:r>
            <a:br>
              <a:rPr lang="tr-TR"/>
            </a:br>
            <a:r>
              <a:rPr lang="tr-TR"/>
              <a:t>Değişen Nokta Sıraları</a:t>
            </a:r>
            <a:endParaRPr lang="en-US" baseline="-25000" dirty="0"/>
          </a:p>
        </p:txBody>
      </p:sp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611560" y="1570247"/>
            <a:ext cx="8229600" cy="2249510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en-US" sz="2400"/>
              <a:t>İlk ve son kontrol noktaları aynı koordinatta tanımlandığında kapalı bir Bézier eğrisi oluşturulabilir. </a:t>
            </a:r>
          </a:p>
          <a:p>
            <a:pPr>
              <a:lnSpc>
                <a:spcPct val="120000"/>
              </a:lnSpc>
            </a:pPr>
            <a:r>
              <a:rPr lang="en-US" altLang="en-US" sz="2400"/>
              <a:t>Bir koordinatta birden fazla kontrol noktası tanımlanarak bir Bézier eğrisinin belirli bir koordinat konumunun daha yakınından geçmesi sağlanabilir. </a:t>
            </a:r>
          </a:p>
        </p:txBody>
      </p:sp>
      <p:pic>
        <p:nvPicPr>
          <p:cNvPr id="5" name="AADGHGP0.jpg" descr="AADGHGP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18"/>
          <a:stretch/>
        </p:blipFill>
        <p:spPr bwMode="auto">
          <a:xfrm>
            <a:off x="5222793" y="3819757"/>
            <a:ext cx="3255785" cy="2507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AADGHGO0.jpg" descr="AADGHGO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83"/>
          <a:stretch/>
        </p:blipFill>
        <p:spPr bwMode="auto">
          <a:xfrm>
            <a:off x="902313" y="3705143"/>
            <a:ext cx="2212332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Metin kutusu 6"/>
              <p:cNvSpPr txBox="1"/>
              <p:nvPr/>
            </p:nvSpPr>
            <p:spPr>
              <a:xfrm>
                <a:off x="1286166" y="6488724"/>
                <a:ext cx="7555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600" b="1" i="1" dirty="0" smtClean="0">
                          <a:latin typeface="Cambria Math"/>
                        </a:rPr>
                        <m:t>𝒖</m:t>
                      </m:r>
                      <m:r>
                        <a:rPr lang="tr-TR" sz="1600" b="1" i="1" dirty="0" smtClean="0">
                          <a:latin typeface="Cambria Math"/>
                        </a:rPr>
                        <m:t>=</m:t>
                      </m:r>
                      <m:r>
                        <a:rPr lang="tr-TR" sz="1600" b="1" i="1" dirty="0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tr-TR" sz="1400" b="1" dirty="0"/>
              </a:p>
            </p:txBody>
          </p:sp>
        </mc:Choice>
        <mc:Fallback xmlns="">
          <p:sp>
            <p:nvSpPr>
              <p:cNvPr id="7" name="Metin kutusu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166" y="6488724"/>
                <a:ext cx="755527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Metin kutusu 7"/>
              <p:cNvSpPr txBox="1"/>
              <p:nvPr/>
            </p:nvSpPr>
            <p:spPr>
              <a:xfrm>
                <a:off x="2126066" y="6488724"/>
                <a:ext cx="7555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600" b="1" i="1" dirty="0" smtClean="0">
                          <a:latin typeface="Cambria Math"/>
                        </a:rPr>
                        <m:t>𝒖</m:t>
                      </m:r>
                      <m:r>
                        <a:rPr lang="tr-TR" sz="1600" b="1" i="1" dirty="0" smtClean="0">
                          <a:latin typeface="Cambria Math"/>
                        </a:rPr>
                        <m:t>=</m:t>
                      </m:r>
                      <m:r>
                        <a:rPr lang="tr-TR" sz="1600" b="1" i="1" dirty="0" smtClean="0"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tr-TR" sz="1600" b="1" dirty="0"/>
              </a:p>
            </p:txBody>
          </p:sp>
        </mc:Choice>
        <mc:Fallback xmlns="">
          <p:sp>
            <p:nvSpPr>
              <p:cNvPr id="8" name="Metin kutusu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6488724"/>
                <a:ext cx="755527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Metin kutusu 8"/>
              <p:cNvSpPr txBox="1"/>
              <p:nvPr/>
            </p:nvSpPr>
            <p:spPr>
              <a:xfrm>
                <a:off x="4958957" y="6488724"/>
                <a:ext cx="7555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600" b="1" i="1" dirty="0" smtClean="0">
                          <a:latin typeface="Cambria Math"/>
                        </a:rPr>
                        <m:t>𝒖</m:t>
                      </m:r>
                      <m:r>
                        <a:rPr lang="tr-TR" sz="1600" b="1" i="1" dirty="0" smtClean="0">
                          <a:latin typeface="Cambria Math"/>
                        </a:rPr>
                        <m:t>=</m:t>
                      </m:r>
                      <m:r>
                        <a:rPr lang="tr-TR" sz="1600" b="1" i="1" dirty="0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tr-TR" sz="1400" b="1" dirty="0"/>
              </a:p>
            </p:txBody>
          </p:sp>
        </mc:Choice>
        <mc:Fallback xmlns="">
          <p:sp>
            <p:nvSpPr>
              <p:cNvPr id="9" name="Metin kutusu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8957" y="6488724"/>
                <a:ext cx="755527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Metin kutusu 9"/>
              <p:cNvSpPr txBox="1"/>
              <p:nvPr/>
            </p:nvSpPr>
            <p:spPr>
              <a:xfrm>
                <a:off x="8067666" y="6488724"/>
                <a:ext cx="7555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600" b="1" i="1" dirty="0" smtClean="0">
                          <a:latin typeface="Cambria Math"/>
                        </a:rPr>
                        <m:t>𝒖</m:t>
                      </m:r>
                      <m:r>
                        <a:rPr lang="tr-TR" sz="1600" b="1" i="1" dirty="0" smtClean="0">
                          <a:latin typeface="Cambria Math"/>
                        </a:rPr>
                        <m:t>=</m:t>
                      </m:r>
                      <m:r>
                        <a:rPr lang="tr-TR" sz="1600" b="1" i="1" dirty="0" smtClean="0"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tr-TR" sz="1600" b="1" dirty="0"/>
              </a:p>
            </p:txBody>
          </p:sp>
        </mc:Choice>
        <mc:Fallback xmlns="">
          <p:sp>
            <p:nvSpPr>
              <p:cNvPr id="10" name="Metin kutusu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666" y="6488724"/>
                <a:ext cx="755527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7130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 Dosya Formatı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6419056" cy="4931302"/>
          </a:xfrm>
        </p:spPr>
        <p:txBody>
          <a:bodyPr>
            <a:noAutofit/>
          </a:bodyPr>
          <a:lstStyle/>
          <a:p>
            <a:pPr algn="just">
              <a:spcBef>
                <a:spcPts val="200"/>
              </a:spcBef>
            </a:pPr>
            <a:r>
              <a:rPr lang="en-US" sz="2000"/>
              <a:t>3B geometrik bir nesnenin yüzey geometrisinin tanımını yapmayı sağlayan dosya formatıdır.</a:t>
            </a:r>
          </a:p>
          <a:p>
            <a:pPr lvl="1" algn="just">
              <a:spcBef>
                <a:spcPts val="200"/>
              </a:spcBef>
            </a:pPr>
            <a:r>
              <a:rPr lang="en-US" sz="1600"/>
              <a:t>poligon, doku, material, yüzey normali vb. bilgileri barındırabilir.</a:t>
            </a:r>
          </a:p>
          <a:p>
            <a:pPr algn="just">
              <a:spcBef>
                <a:spcPts val="200"/>
              </a:spcBef>
            </a:pPr>
            <a:r>
              <a:rPr lang="en-US" sz="2000"/>
              <a:t>Nesnenin materyal özelliklerinin tanımı için mtl uzantılı dosyalar obj dosyalarına eşlik edebilir.</a:t>
            </a:r>
          </a:p>
          <a:p>
            <a:pPr lvl="1" algn="just">
              <a:spcBef>
                <a:spcPts val="200"/>
              </a:spcBef>
            </a:pPr>
            <a:r>
              <a:rPr lang="en-US" sz="1600"/>
              <a:t>mtl dosyaları çeşitli doku, ışıklandırma veya normal görüntü dosyalarına bağlantılar içerir.</a:t>
            </a:r>
          </a:p>
          <a:p>
            <a:pPr algn="just">
              <a:spcBef>
                <a:spcPts val="200"/>
              </a:spcBef>
            </a:pPr>
            <a:r>
              <a:rPr lang="en-US" sz="2000"/>
              <a:t>Sırt çantası obj dosyasına bağlı mtl dosyası örneği,</a:t>
            </a: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391" y="1912436"/>
            <a:ext cx="1396324" cy="1396324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4194674"/>
            <a:ext cx="2644392" cy="2534536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449" y="3623734"/>
            <a:ext cx="1402266" cy="1402266"/>
          </a:xfrm>
          <a:prstGeom prst="rect">
            <a:avLst/>
          </a:prstGeom>
        </p:spPr>
      </p:pic>
      <p:sp>
        <p:nvSpPr>
          <p:cNvPr id="11" name="Metin kutusu 10"/>
          <p:cNvSpPr txBox="1"/>
          <p:nvPr/>
        </p:nvSpPr>
        <p:spPr>
          <a:xfrm>
            <a:off x="7570939" y="3279245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normal</a:t>
            </a:r>
          </a:p>
        </p:txBody>
      </p:sp>
      <p:sp>
        <p:nvSpPr>
          <p:cNvPr id="12" name="Metin kutusu 11"/>
          <p:cNvSpPr txBox="1"/>
          <p:nvPr/>
        </p:nvSpPr>
        <p:spPr>
          <a:xfrm>
            <a:off x="7541010" y="1509702"/>
            <a:ext cx="825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diffuse</a:t>
            </a:r>
          </a:p>
        </p:txBody>
      </p:sp>
      <p:sp>
        <p:nvSpPr>
          <p:cNvPr id="13" name="Metin kutusu 12"/>
          <p:cNvSpPr txBox="1"/>
          <p:nvPr/>
        </p:nvSpPr>
        <p:spPr>
          <a:xfrm>
            <a:off x="7558934" y="4991806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specular</a:t>
            </a:r>
          </a:p>
        </p:txBody>
      </p:sp>
      <p:pic>
        <p:nvPicPr>
          <p:cNvPr id="14" name="Resim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534" y="5301208"/>
            <a:ext cx="1428002" cy="142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4104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Bézier</a:t>
            </a:r>
            <a:r>
              <a:rPr lang="en-US" dirty="0"/>
              <a:t> </a:t>
            </a:r>
            <a:r>
              <a:rPr lang="tr-TR" dirty="0"/>
              <a:t>Şerit Eğrileri Özellikleri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198" y="1600202"/>
                <a:ext cx="5698978" cy="3556990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tr-TR" sz="2800" dirty="0"/>
                  <a:t>Bir </a:t>
                </a:r>
                <a:r>
                  <a:rPr lang="tr-TR" sz="2800" dirty="0" err="1"/>
                  <a:t>Bezier</a:t>
                </a:r>
                <a:r>
                  <a:rPr lang="tr-TR" sz="2800" dirty="0"/>
                  <a:t> eğrisi kontrol noktalarının konveks zarfındadır.</a:t>
                </a:r>
              </a:p>
              <a:p>
                <a:pPr>
                  <a:lnSpc>
                    <a:spcPct val="120000"/>
                  </a:lnSpc>
                </a:pPr>
                <a:r>
                  <a:rPr lang="tr-TR" sz="2800" dirty="0" err="1"/>
                  <a:t>Bezier</a:t>
                </a:r>
                <a:r>
                  <a:rPr lang="tr-TR" sz="2800" dirty="0"/>
                  <a:t> eğrileri sadece başlangıç ve bitiş noktalarını </a:t>
                </a:r>
                <a:r>
                  <a:rPr lang="tr-TR" sz="2800"/>
                  <a:t>ara değerler</a:t>
                </a:r>
                <a:r>
                  <a:rPr lang="en-US" sz="2800"/>
                  <a:t>, d</a:t>
                </a:r>
                <a:r>
                  <a:rPr lang="tr-TR" sz="2800"/>
                  <a:t>iğer </a:t>
                </a:r>
                <a:r>
                  <a:rPr lang="tr-TR" sz="2800" dirty="0"/>
                  <a:t>noktaları kestirir.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tr-TR" sz="2400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sz="2400" i="1"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tr-TR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tr-TR" sz="24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tr-TR" sz="24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tr-TR" sz="2400" dirty="0"/>
                  <a:t>ve</a:t>
                </a:r>
                <a14:m>
                  <m:oMath xmlns:m="http://schemas.openxmlformats.org/officeDocument/2006/math">
                    <m:r>
                      <a:rPr lang="tr-TR" sz="2400">
                        <a:latin typeface="Cambria Math"/>
                      </a:rPr>
                      <m:t> </m:t>
                    </m:r>
                    <m:r>
                      <a:rPr lang="tr-TR" sz="2400" i="1">
                        <a:latin typeface="Cambria Math"/>
                      </a:rPr>
                      <m:t> </m:t>
                    </m:r>
                    <m:r>
                      <a:rPr lang="tr-TR" sz="2400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sz="2400" i="1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tr-TR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tr-TR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tr-TR" sz="2400" dirty="0"/>
                  <a:t> </a:t>
                </a:r>
                <a:endParaRPr lang="tr-TR" dirty="0"/>
              </a:p>
              <a:p>
                <a:pPr>
                  <a:lnSpc>
                    <a:spcPct val="120000"/>
                  </a:lnSpc>
                </a:pPr>
                <a:r>
                  <a:rPr lang="tr-TR" sz="2800" dirty="0"/>
                  <a:t>Katsayı toplamının 1 olması kuralından dolayı eğride çok keskin salınımlar olmaz.</a:t>
                </a:r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8" y="1600202"/>
                <a:ext cx="5698978" cy="3556990"/>
              </a:xfrm>
              <a:blipFill>
                <a:blip r:embed="rId2"/>
                <a:stretch>
                  <a:fillRect l="-1390" t="-858" b="-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Metin kutusu 8"/>
              <p:cNvSpPr txBox="1"/>
              <p:nvPr/>
            </p:nvSpPr>
            <p:spPr>
              <a:xfrm>
                <a:off x="5733692" y="2796091"/>
                <a:ext cx="7539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600" b="1" i="1" dirty="0">
                          <a:latin typeface="Cambria Math"/>
                        </a:rPr>
                        <m:t>𝒖</m:t>
                      </m:r>
                      <m:r>
                        <a:rPr lang="tr-TR" sz="1600" b="1" i="1" dirty="0">
                          <a:latin typeface="Cambria Math"/>
                        </a:rPr>
                        <m:t>=</m:t>
                      </m:r>
                      <m:r>
                        <a:rPr lang="tr-TR" sz="1600" b="1" i="1" dirty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tr-TR" sz="1600" b="1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9" name="Metin kutusu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692" y="2796091"/>
                <a:ext cx="753924" cy="33855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Metin kutusu 9"/>
              <p:cNvSpPr txBox="1"/>
              <p:nvPr/>
            </p:nvSpPr>
            <p:spPr>
              <a:xfrm>
                <a:off x="8390076" y="3675295"/>
                <a:ext cx="7539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600" b="1" i="1" dirty="0">
                          <a:latin typeface="Cambria Math"/>
                        </a:rPr>
                        <m:t>𝒖</m:t>
                      </m:r>
                      <m:r>
                        <a:rPr lang="tr-TR" sz="1600" b="1" i="1" dirty="0">
                          <a:latin typeface="Cambria Math"/>
                        </a:rPr>
                        <m:t>=</m:t>
                      </m:r>
                      <m:r>
                        <a:rPr lang="tr-TR" sz="1600" b="1" i="1" dirty="0"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tr-TR" sz="1600" b="1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10" name="Metin kutusu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076" y="3675295"/>
                <a:ext cx="753924" cy="33855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557841"/>
            <a:ext cx="2009775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erbest Form 3"/>
          <p:cNvSpPr/>
          <p:nvPr/>
        </p:nvSpPr>
        <p:spPr>
          <a:xfrm>
            <a:off x="6596743" y="1872343"/>
            <a:ext cx="1785257" cy="1970314"/>
          </a:xfrm>
          <a:custGeom>
            <a:avLst/>
            <a:gdLst>
              <a:gd name="connsiteX0" fmla="*/ 816428 w 1785257"/>
              <a:gd name="connsiteY0" fmla="*/ 0 h 1970314"/>
              <a:gd name="connsiteX1" fmla="*/ 0 w 1785257"/>
              <a:gd name="connsiteY1" fmla="*/ 1121228 h 1970314"/>
              <a:gd name="connsiteX2" fmla="*/ 1785257 w 1785257"/>
              <a:gd name="connsiteY2" fmla="*/ 1970314 h 1970314"/>
              <a:gd name="connsiteX3" fmla="*/ 1469571 w 1785257"/>
              <a:gd name="connsiteY3" fmla="*/ 0 h 1970314"/>
              <a:gd name="connsiteX4" fmla="*/ 816428 w 1785257"/>
              <a:gd name="connsiteY4" fmla="*/ 0 h 1970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5257" h="1970314">
                <a:moveTo>
                  <a:pt x="816428" y="0"/>
                </a:moveTo>
                <a:lnTo>
                  <a:pt x="0" y="1121228"/>
                </a:lnTo>
                <a:lnTo>
                  <a:pt x="1785257" y="1970314"/>
                </a:lnTo>
                <a:lnTo>
                  <a:pt x="1469571" y="0"/>
                </a:lnTo>
                <a:lnTo>
                  <a:pt x="816428" y="0"/>
                </a:lnTo>
                <a:close/>
              </a:path>
            </a:pathLst>
          </a:cu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950" y="5339790"/>
            <a:ext cx="30861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32630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Bézier</a:t>
            </a:r>
            <a:r>
              <a:rPr lang="en-US" dirty="0"/>
              <a:t> </a:t>
            </a:r>
            <a:r>
              <a:rPr lang="tr-TR" dirty="0"/>
              <a:t>Şerit Eğrileri Özellikleri 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198" y="1600202"/>
                <a:ext cx="6030418" cy="4637110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tr-TR" sz="2800" dirty="0"/>
                  <a:t>Bezier eğrisinin sınır noktalarındaki birinci dereceden parametrik türevleri kontrol noktalarının koordinatları ile hesaplanır.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tr-TR" sz="2400" i="1">
                        <a:latin typeface="Cambria Math"/>
                      </a:rPr>
                      <m:t>𝑃</m:t>
                    </m:r>
                    <m:r>
                      <a:rPr lang="tr-TR" sz="2400" b="0" i="1" smtClean="0">
                        <a:latin typeface="Cambria Math"/>
                      </a:rPr>
                      <m:t>′</m:t>
                    </m:r>
                    <m:d>
                      <m:d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sz="2400" i="1"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tr-TR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/>
                          </a:rPr>
                          <m:t>𝑛</m:t>
                        </m:r>
                        <m:r>
                          <a:rPr lang="tr-TR" sz="2400" b="0" i="1" smtClean="0">
                            <a:latin typeface="Cambria Math"/>
                          </a:rPr>
                          <m:t>(</m:t>
                        </m:r>
                        <m:r>
                          <a:rPr lang="tr-TR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tr-TR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0" i="1" smtClean="0">
                            <a:latin typeface="Cambria Math"/>
                          </a:rPr>
                          <m:t>−</m:t>
                        </m:r>
                        <m:r>
                          <a:rPr lang="tr-TR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tr-TR" sz="24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tr-TR" sz="2400" b="0" i="1" smtClean="0">
                        <a:latin typeface="Cambria Math"/>
                      </a:rPr>
                      <m:t>) </m:t>
                    </m:r>
                  </m:oMath>
                </a14:m>
                <a:endParaRPr lang="tr-TR" sz="2400" b="0" dirty="0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tr-TR" sz="2400" i="1">
                        <a:latin typeface="Cambria Math"/>
                      </a:rPr>
                      <m:t>𝑃</m:t>
                    </m:r>
                    <m:r>
                      <a:rPr lang="tr-TR" sz="2400" i="1">
                        <a:latin typeface="Cambria Math"/>
                      </a:rPr>
                      <m:t>′</m:t>
                    </m:r>
                    <m:d>
                      <m:d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sz="2400" b="0" i="1" smtClean="0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tr-TR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/>
                          </a:rPr>
                          <m:t>𝑛</m:t>
                        </m:r>
                        <m:r>
                          <a:rPr lang="tr-TR" sz="2400" i="1">
                            <a:latin typeface="Cambria Math"/>
                          </a:rPr>
                          <m:t>(</m:t>
                        </m:r>
                        <m:r>
                          <a:rPr lang="tr-TR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tr-TR" sz="24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/>
                          </a:rPr>
                          <m:t>−</m:t>
                        </m:r>
                        <m:r>
                          <a:rPr lang="tr-TR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tr-TR" sz="2400" b="0" i="1" smtClean="0">
                            <a:latin typeface="Cambria Math"/>
                          </a:rPr>
                          <m:t>𝑛</m:t>
                        </m:r>
                        <m:r>
                          <a:rPr lang="tr-TR" sz="2400" b="0" i="1" smtClean="0">
                            <a:latin typeface="Cambria Math"/>
                          </a:rPr>
                          <m:t>−1</m:t>
                        </m:r>
                      </m:sub>
                    </m:sSub>
                    <m:r>
                      <a:rPr lang="tr-TR" sz="2400" i="1">
                        <a:latin typeface="Cambria Math"/>
                      </a:rPr>
                      <m:t>)</m:t>
                    </m:r>
                  </m:oMath>
                </a14:m>
                <a:endParaRPr lang="tr-TR" dirty="0"/>
              </a:p>
              <a:p>
                <a:pPr>
                  <a:lnSpc>
                    <a:spcPct val="110000"/>
                  </a:lnSpc>
                </a:pPr>
                <a:r>
                  <a:rPr lang="tr-TR" sz="2800" dirty="0"/>
                  <a:t>Bezier eğrisinin sınır noktalarındaki ikinci dereceden </a:t>
                </a:r>
                <a:r>
                  <a:rPr lang="tr-TR" sz="2800"/>
                  <a:t>parametrik türevleri</a:t>
                </a:r>
                <a:r>
                  <a:rPr lang="en-US" sz="2800"/>
                  <a:t> yine</a:t>
                </a:r>
                <a:r>
                  <a:rPr lang="tr-TR" sz="2800"/>
                  <a:t> </a:t>
                </a:r>
                <a:r>
                  <a:rPr lang="tr-TR" sz="2800" dirty="0"/>
                  <a:t>kontrol noktalarının koordinatları ile hesaplanır.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tr-TR" sz="2400" i="1">
                        <a:latin typeface="Cambria Math"/>
                      </a:rPr>
                      <m:t>𝑃</m:t>
                    </m:r>
                    <m:r>
                      <a:rPr lang="tr-TR" sz="2400" b="0" i="1" smtClean="0">
                        <a:latin typeface="Cambria Math"/>
                      </a:rPr>
                      <m:t>′</m:t>
                    </m:r>
                    <m:r>
                      <a:rPr lang="tr-TR" sz="2400" i="1">
                        <a:latin typeface="Cambria Math"/>
                      </a:rPr>
                      <m:t>′</m:t>
                    </m:r>
                    <m:d>
                      <m:d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sz="2400" i="1"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tr-TR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/>
                          </a:rPr>
                          <m:t>𝑛</m:t>
                        </m:r>
                        <m:r>
                          <a:rPr lang="tr-TR" sz="2400" b="0" i="1" smtClean="0">
                            <a:latin typeface="Cambria Math"/>
                          </a:rPr>
                          <m:t>(</m:t>
                        </m:r>
                        <m:r>
                          <a:rPr lang="tr-TR" sz="2400" b="0" i="1" smtClean="0">
                            <a:latin typeface="Cambria Math"/>
                          </a:rPr>
                          <m:t>𝑛</m:t>
                        </m:r>
                        <m:r>
                          <a:rPr lang="tr-TR" sz="2400" b="0" i="1" smtClean="0">
                            <a:latin typeface="Cambria Math"/>
                          </a:rPr>
                          <m:t>−1)[(</m:t>
                        </m:r>
                        <m:r>
                          <a:rPr lang="tr-TR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tr-TR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/>
                          </a:rPr>
                          <m:t>−</m:t>
                        </m:r>
                        <m:r>
                          <a:rPr lang="tr-TR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tr-TR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tr-TR" sz="2400" i="1">
                        <a:latin typeface="Cambria Math"/>
                      </a:rPr>
                      <m:t>)</m:t>
                    </m:r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0" i="1" smtClean="0">
                            <a:latin typeface="Cambria Math"/>
                          </a:rPr>
                          <m:t>−</m:t>
                        </m:r>
                        <m:r>
                          <a:rPr lang="tr-TR" sz="2400" i="1">
                            <a:latin typeface="Cambria Math"/>
                          </a:rPr>
                          <m:t>(</m:t>
                        </m:r>
                        <m:r>
                          <a:rPr lang="tr-TR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tr-TR" sz="2400" i="1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/>
                          </a:rPr>
                          <m:t>−</m:t>
                        </m:r>
                        <m:r>
                          <a:rPr lang="tr-TR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tr-TR" sz="24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tr-TR" sz="2400" i="1">
                        <a:latin typeface="Cambria Math"/>
                      </a:rPr>
                      <m:t>)</m:t>
                    </m:r>
                    <m:r>
                      <a:rPr lang="tr-TR" sz="2400" b="0" i="1" smtClean="0">
                        <a:latin typeface="Cambria Math"/>
                      </a:rPr>
                      <m:t>]</m:t>
                    </m:r>
                    <m:r>
                      <a:rPr lang="tr-TR" sz="2400" i="1">
                        <a:latin typeface="Cambria Math"/>
                      </a:rPr>
                      <m:t> </m:t>
                    </m:r>
                  </m:oMath>
                </a14:m>
                <a:endParaRPr lang="tr-TR" sz="2400" dirty="0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tr-TR" sz="2400" i="1">
                        <a:latin typeface="Cambria Math"/>
                      </a:rPr>
                      <m:t>𝑃</m:t>
                    </m:r>
                    <m:r>
                      <a:rPr lang="tr-TR" sz="2400" b="0" i="1" smtClean="0">
                        <a:latin typeface="Cambria Math"/>
                      </a:rPr>
                      <m:t>′</m:t>
                    </m:r>
                    <m:r>
                      <a:rPr lang="tr-TR" sz="2400" i="1">
                        <a:latin typeface="Cambria Math"/>
                      </a:rPr>
                      <m:t>′</m:t>
                    </m:r>
                    <m:d>
                      <m:d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sz="2400" i="1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tr-TR" sz="2400" i="1">
                        <a:latin typeface="Cambria Math"/>
                      </a:rPr>
                      <m:t>=</m:t>
                    </m:r>
                    <m:r>
                      <a:rPr lang="tr-TR" sz="2400" b="0" i="1" smtClean="0">
                        <a:latin typeface="Cambria Math"/>
                      </a:rPr>
                      <m:t>𝑛</m:t>
                    </m:r>
                    <m:r>
                      <a:rPr lang="tr-TR" sz="2400" b="0" i="1" smtClean="0">
                        <a:latin typeface="Cambria Math"/>
                      </a:rPr>
                      <m:t>(</m:t>
                    </m:r>
                    <m:r>
                      <a:rPr lang="tr-TR" sz="2400" b="0" i="1" smtClean="0">
                        <a:latin typeface="Cambria Math"/>
                      </a:rPr>
                      <m:t>𝑛</m:t>
                    </m:r>
                    <m:r>
                      <a:rPr lang="tr-TR" sz="2400" b="0" i="1" smtClean="0">
                        <a:latin typeface="Cambria Math"/>
                      </a:rPr>
                      <m:t>−1)[</m:t>
                    </m:r>
                    <m:d>
                      <m:dPr>
                        <m:ctrlPr>
                          <a:rPr lang="tr-T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tr-T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24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tr-TR" sz="24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tr-T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2400" i="1">
                                <a:latin typeface="Cambria Math"/>
                              </a:rPr>
                              <m:t>−</m:t>
                            </m:r>
                            <m:r>
                              <a:rPr lang="tr-TR" sz="24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tr-TR" sz="2400" i="1">
                                <a:latin typeface="Cambria Math"/>
                              </a:rPr>
                              <m:t>𝑛</m:t>
                            </m:r>
                            <m:r>
                              <a:rPr lang="tr-TR" sz="2400" i="1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tr-TR" sz="2400" b="0" i="1" smtClean="0">
                        <a:latin typeface="Cambria Math"/>
                      </a:rPr>
                      <m:t>−(</m:t>
                    </m:r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tr-TR" sz="2400" i="1">
                            <a:latin typeface="Cambria Math"/>
                          </a:rPr>
                          <m:t>𝑛</m:t>
                        </m:r>
                        <m:r>
                          <a:rPr lang="tr-TR" sz="2400" b="0" i="1" smtClean="0">
                            <a:latin typeface="Cambria Math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/>
                          </a:rPr>
                          <m:t>−</m:t>
                        </m:r>
                        <m:r>
                          <a:rPr lang="tr-TR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tr-TR" sz="2400" i="1">
                            <a:latin typeface="Cambria Math"/>
                          </a:rPr>
                          <m:t>𝑛</m:t>
                        </m:r>
                        <m:r>
                          <a:rPr lang="tr-TR" sz="2400" i="1">
                            <a:latin typeface="Cambria Math"/>
                          </a:rPr>
                          <m:t>−2</m:t>
                        </m:r>
                      </m:sub>
                    </m:sSub>
                    <m:r>
                      <a:rPr lang="tr-TR" sz="2400" b="0" i="1" smtClean="0">
                        <a:latin typeface="Cambria Math"/>
                      </a:rPr>
                      <m:t>)]</m:t>
                    </m:r>
                    <m:r>
                      <a:rPr lang="tr-TR" sz="2400" i="1">
                        <a:latin typeface="Cambria Math"/>
                      </a:rPr>
                      <m:t> </m:t>
                    </m:r>
                  </m:oMath>
                </a14:m>
                <a:endParaRPr lang="tr-TR" sz="2400" dirty="0"/>
              </a:p>
              <a:p>
                <a:pPr lvl="1">
                  <a:lnSpc>
                    <a:spcPct val="110000"/>
                  </a:lnSpc>
                </a:pPr>
                <a:endParaRPr lang="tr-TR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8" y="1600202"/>
                <a:ext cx="6030418" cy="4637110"/>
              </a:xfrm>
              <a:blipFill>
                <a:blip r:embed="rId2"/>
                <a:stretch>
                  <a:fillRect l="-1314" t="-1053" r="-10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Metin kutusu 8"/>
              <p:cNvSpPr txBox="1"/>
              <p:nvPr/>
            </p:nvSpPr>
            <p:spPr>
              <a:xfrm>
                <a:off x="5733692" y="2912723"/>
                <a:ext cx="7539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600" b="1" i="1" dirty="0">
                          <a:latin typeface="Cambria Math"/>
                        </a:rPr>
                        <m:t>𝒖</m:t>
                      </m:r>
                      <m:r>
                        <a:rPr lang="tr-TR" sz="1600" b="1" i="1" dirty="0">
                          <a:latin typeface="Cambria Math"/>
                        </a:rPr>
                        <m:t>=</m:t>
                      </m:r>
                      <m:r>
                        <a:rPr lang="tr-TR" sz="1600" b="1" i="1" dirty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tr-TR" sz="1600" b="1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9" name="Metin kutusu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692" y="2912723"/>
                <a:ext cx="753924" cy="33855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Metin kutusu 9"/>
              <p:cNvSpPr txBox="1"/>
              <p:nvPr/>
            </p:nvSpPr>
            <p:spPr>
              <a:xfrm>
                <a:off x="8390076" y="3791927"/>
                <a:ext cx="7539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600" b="1" i="1" dirty="0">
                          <a:latin typeface="Cambria Math"/>
                        </a:rPr>
                        <m:t>𝒖</m:t>
                      </m:r>
                      <m:r>
                        <a:rPr lang="tr-TR" sz="1600" b="1" i="1" dirty="0">
                          <a:latin typeface="Cambria Math"/>
                        </a:rPr>
                        <m:t>=</m:t>
                      </m:r>
                      <m:r>
                        <a:rPr lang="tr-TR" sz="1600" b="1" i="1" dirty="0"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tr-TR" sz="1600" b="1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10" name="Metin kutusu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076" y="3791927"/>
                <a:ext cx="753924" cy="33855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674473"/>
            <a:ext cx="2009775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Düz Ok Bağlayıcısı 5"/>
          <p:cNvCxnSpPr/>
          <p:nvPr/>
        </p:nvCxnSpPr>
        <p:spPr>
          <a:xfrm flipV="1">
            <a:off x="6588224" y="0"/>
            <a:ext cx="2304256" cy="3082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Düz Ok Bağlayıcısı 11"/>
          <p:cNvCxnSpPr/>
          <p:nvPr/>
        </p:nvCxnSpPr>
        <p:spPr>
          <a:xfrm>
            <a:off x="8066040" y="1990733"/>
            <a:ext cx="754432" cy="48672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9584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Bézier</a:t>
            </a:r>
            <a:r>
              <a:rPr lang="en-US" dirty="0"/>
              <a:t> </a:t>
            </a:r>
            <a:r>
              <a:rPr lang="tr-TR" dirty="0"/>
              <a:t>Eğri Parçalarını Birleştirme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198" y="1600202"/>
                <a:ext cx="5842994" cy="4277070"/>
              </a:xfrm>
            </p:spPr>
            <p:txBody>
              <a:bodyPr>
                <a:normAutofit/>
              </a:bodyPr>
              <a:lstStyle/>
              <a:p>
                <a:r>
                  <a:rPr lang="tr-TR" sz="2800" dirty="0"/>
                  <a:t>İki eğri parçasının bitiş ve başlangıç noktaları denklenerek G</a:t>
                </a:r>
                <a:r>
                  <a:rPr lang="tr-TR" sz="2800" baseline="30000" dirty="0"/>
                  <a:t>0</a:t>
                </a:r>
                <a:r>
                  <a:rPr lang="tr-TR" sz="2800" dirty="0"/>
                  <a:t> sürekliliği sağlanmalıdır.</a:t>
                </a:r>
                <a:endParaRPr lang="tr-TR" sz="2800" i="1" dirty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tr-TR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tr-TR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tr-TR" sz="2400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endParaRPr lang="tr-TR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8" y="1600202"/>
                <a:ext cx="5842994" cy="4277070"/>
              </a:xfrm>
              <a:blipFill rotWithShape="1">
                <a:blip r:embed="rId2"/>
                <a:stretch>
                  <a:fillRect l="-1775" t="-1284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484784"/>
            <a:ext cx="2909548" cy="1965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215" y="3861048"/>
            <a:ext cx="2725470" cy="1782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092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Bézier</a:t>
            </a:r>
            <a:r>
              <a:rPr lang="en-US" dirty="0"/>
              <a:t> </a:t>
            </a:r>
            <a:r>
              <a:rPr lang="tr-TR" dirty="0"/>
              <a:t>Eğri Parçalarını Birleştirme 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198" y="1600202"/>
                <a:ext cx="5842994" cy="4277070"/>
              </a:xfrm>
            </p:spPr>
            <p:txBody>
              <a:bodyPr>
                <a:normAutofit/>
              </a:bodyPr>
              <a:lstStyle/>
              <a:p>
                <a:r>
                  <a:rPr lang="tr-TR" sz="2800" dirty="0"/>
                  <a:t>Daha düzgün birleşimler için iki eğri parçasının bitiş ve başlangıç noktalarındaki birinci dereceden türevler oranlanarak G</a:t>
                </a:r>
                <a:r>
                  <a:rPr lang="tr-TR" sz="2800" baseline="30000" dirty="0"/>
                  <a:t>1</a:t>
                </a:r>
                <a:r>
                  <a:rPr lang="tr-TR" sz="2800" dirty="0"/>
                  <a:t> sürekliliği sağlanmalıdır.</a:t>
                </a:r>
                <a:endParaRPr lang="tr-TR" sz="2800" i="1" dirty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tr-TR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tr-TR" sz="2400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tr-TR" sz="2400" i="1">
                            <a:latin typeface="Cambria Math"/>
                          </a:rPr>
                          <m:t>𝑛</m:t>
                        </m:r>
                        <m:r>
                          <a:rPr lang="tr-TR" sz="2400" b="0" i="1" smtClean="0">
                            <a:latin typeface="Cambria Math"/>
                          </a:rPr>
                          <m:t>−1</m:t>
                        </m:r>
                      </m:sub>
                    </m:sSub>
                    <m:r>
                      <a:rPr lang="tr-TR" sz="2400" i="1">
                        <a:latin typeface="Cambria Math"/>
                      </a:rPr>
                      <m:t>=</m:t>
                    </m:r>
                    <m:r>
                      <a:rPr lang="tr-TR" sz="2400" i="1" smtClean="0">
                        <a:latin typeface="Cambria Math"/>
                        <a:ea typeface="Cambria Math"/>
                      </a:rPr>
                      <m:t>𝛼</m:t>
                    </m:r>
                    <m:r>
                      <a:rPr lang="tr-TR" sz="2400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tr-TR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tr-TR" sz="24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0" i="1" smtClean="0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tr-TR" sz="24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tr-TR" sz="2400" b="0" i="1" smtClean="0">
                        <a:latin typeface="Cambria Math"/>
                      </a:rPr>
                      <m:t>)</m:t>
                    </m:r>
                  </m:oMath>
                </a14:m>
                <a:endParaRPr lang="tr-TR" sz="2400" dirty="0"/>
              </a:p>
              <a:p>
                <a:pPr lvl="1"/>
                <a:r>
                  <a:rPr lang="tr-TR" sz="2400" dirty="0"/>
                  <a:t>Böylece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tr-TR" sz="2400" i="1">
                            <a:latin typeface="Cambria Math"/>
                          </a:rPr>
                          <m:t>𝑛</m:t>
                        </m:r>
                        <m:r>
                          <a:rPr lang="tr-TR" sz="2400" i="1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tr-TR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tr-TR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tr-TR" sz="2400" dirty="0"/>
                  <a:t> 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0" i="1" smtClean="0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tr-TR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tr-TR" sz="2400" dirty="0"/>
                  <a:t> aynı doğruya oturur.</a:t>
                </a:r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8" y="1600202"/>
                <a:ext cx="5842994" cy="4277070"/>
              </a:xfrm>
              <a:blipFill rotWithShape="1">
                <a:blip r:embed="rId2"/>
                <a:stretch>
                  <a:fillRect l="-1775" t="-1284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554" y="1628800"/>
            <a:ext cx="2725470" cy="1782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374" y="3789040"/>
            <a:ext cx="3009830" cy="2008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486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Kübik </a:t>
            </a:r>
            <a:r>
              <a:rPr lang="en-US" dirty="0" err="1"/>
              <a:t>Bézier</a:t>
            </a:r>
            <a:r>
              <a:rPr lang="en-US" dirty="0"/>
              <a:t> </a:t>
            </a:r>
            <a:r>
              <a:rPr lang="tr-TR" dirty="0"/>
              <a:t>Eğrisinin Matris Temsili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198" y="1600202"/>
            <a:ext cx="8291266" cy="4277070"/>
          </a:xfrm>
        </p:spPr>
        <p:txBody>
          <a:bodyPr>
            <a:normAutofit/>
          </a:bodyPr>
          <a:lstStyle/>
          <a:p>
            <a:r>
              <a:rPr lang="tr-TR" sz="2800" dirty="0"/>
              <a:t>Kübik </a:t>
            </a:r>
            <a:r>
              <a:rPr lang="tr-TR" sz="2800" dirty="0" err="1"/>
              <a:t>Bezier</a:t>
            </a:r>
            <a:r>
              <a:rPr lang="tr-TR" sz="2800" dirty="0"/>
              <a:t> eğrisi</a:t>
            </a:r>
          </a:p>
          <a:p>
            <a:endParaRPr lang="tr-TR" sz="2800" dirty="0"/>
          </a:p>
          <a:p>
            <a:endParaRPr lang="tr-TR" sz="2800" i="1" dirty="0">
              <a:latin typeface="Cambria Math"/>
            </a:endParaRPr>
          </a:p>
          <a:p>
            <a:endParaRPr lang="tr-TR" sz="2800" i="1" dirty="0">
              <a:latin typeface="Cambria Math"/>
            </a:endParaRPr>
          </a:p>
          <a:p>
            <a:r>
              <a:rPr lang="tr-TR" sz="2800" dirty="0"/>
              <a:t>Matris temsili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41" y="2348880"/>
            <a:ext cx="699135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448" y="4149080"/>
            <a:ext cx="5848350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Nesne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5547812"/>
              </p:ext>
            </p:extLst>
          </p:nvPr>
        </p:nvGraphicFramePr>
        <p:xfrm>
          <a:off x="608013" y="2997200"/>
          <a:ext cx="7969250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enklem" r:id="rId4" imgW="4216320" imgH="241200" progId="Equation.3">
                  <p:embed/>
                </p:oleObj>
              </mc:Choice>
              <mc:Fallback>
                <p:oleObj name="Denklem" r:id="rId4" imgW="4216320" imgH="241200" progId="Equation.3">
                  <p:embed/>
                  <p:pic>
                    <p:nvPicPr>
                      <p:cNvPr id="0" name="Nesn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013" y="2997200"/>
                        <a:ext cx="7969250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48841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687" y="2564904"/>
            <a:ext cx="2908545" cy="200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Kübik </a:t>
            </a:r>
            <a:r>
              <a:rPr lang="en-US" dirty="0" err="1"/>
              <a:t>Bézier</a:t>
            </a:r>
            <a:r>
              <a:rPr lang="en-US" dirty="0"/>
              <a:t> </a:t>
            </a:r>
            <a:r>
              <a:rPr lang="tr-TR" dirty="0"/>
              <a:t>Eğrisinin Taban Fonksiyonları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198" y="2132856"/>
            <a:ext cx="8291266" cy="3744416"/>
          </a:xfrm>
        </p:spPr>
        <p:txBody>
          <a:bodyPr>
            <a:normAutofit/>
          </a:bodyPr>
          <a:lstStyle/>
          <a:p>
            <a:r>
              <a:rPr lang="tr-TR" sz="2400" dirty="0"/>
              <a:t>Kübik </a:t>
            </a:r>
            <a:r>
              <a:rPr lang="tr-TR" sz="2400" dirty="0" err="1"/>
              <a:t>Bezier</a:t>
            </a:r>
            <a:r>
              <a:rPr lang="tr-TR" sz="2400" dirty="0"/>
              <a:t> taban fonksiyonları</a:t>
            </a:r>
          </a:p>
        </p:txBody>
      </p:sp>
      <p:graphicFrame>
        <p:nvGraphicFramePr>
          <p:cNvPr id="4" name="Nesne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3545171"/>
              </p:ext>
            </p:extLst>
          </p:nvPr>
        </p:nvGraphicFramePr>
        <p:xfrm>
          <a:off x="683568" y="1628800"/>
          <a:ext cx="7969250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enklem" r:id="rId3" imgW="4216320" imgH="241200" progId="Equation.3">
                  <p:embed/>
                </p:oleObj>
              </mc:Choice>
              <mc:Fallback>
                <p:oleObj name="Denklem" r:id="rId3" imgW="42163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1628800"/>
                        <a:ext cx="7969250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2420888"/>
            <a:ext cx="1812826" cy="1528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92896"/>
            <a:ext cx="2995165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69" y="4480317"/>
            <a:ext cx="2865735" cy="2066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6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768" y="4466795"/>
            <a:ext cx="2874381" cy="2077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43516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Altbölüm ile Kontrol Noktası Üretimi</a:t>
            </a:r>
            <a:endParaRPr lang="tr-TR" dirty="0"/>
          </a:p>
        </p:txBody>
      </p:sp>
      <p:sp>
        <p:nvSpPr>
          <p:cNvPr id="5" name="İçerik Yer Tutucusu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56792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sz="2400"/>
              <a:t>Kübik bir Bézier eğri parçası altbölüm ile iki eğri parçasına ayrılabilir.</a:t>
            </a:r>
          </a:p>
          <a:p>
            <a:pPr lvl="1"/>
            <a:r>
              <a:rPr lang="en-US" altLang="en-US" sz="2000"/>
              <a:t>Her bir eğri parçası dört kontrol noktası içerir.</a:t>
            </a:r>
          </a:p>
          <a:p>
            <a:r>
              <a:rPr lang="en-US" sz="2400"/>
              <a:t>Bu teknikle,</a:t>
            </a:r>
          </a:p>
          <a:p>
            <a:pPr lvl="1"/>
            <a:r>
              <a:rPr lang="en-US" sz="2000"/>
              <a:t>üretilen eğrilerin hassasiyeti arttırılabilir.</a:t>
            </a:r>
          </a:p>
          <a:p>
            <a:pPr lvl="1"/>
            <a:r>
              <a:rPr lang="en-US" sz="2000"/>
              <a:t>eğrilerin belirli bir kontrol noktasını aradeğerlemesi sağlanabilir.</a:t>
            </a:r>
          </a:p>
        </p:txBody>
      </p:sp>
      <p:pic>
        <p:nvPicPr>
          <p:cNvPr id="11" name="AADGHHF0.jpg" descr="AADGHHF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067"/>
          <a:stretch/>
        </p:blipFill>
        <p:spPr bwMode="auto">
          <a:xfrm>
            <a:off x="460375" y="3769827"/>
            <a:ext cx="8226425" cy="1522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Metin kutusu 11"/>
          <p:cNvSpPr txBox="1"/>
          <p:nvPr/>
        </p:nvSpPr>
        <p:spPr>
          <a:xfrm>
            <a:off x="1475656" y="5507940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Bölümden önce</a:t>
            </a:r>
          </a:p>
        </p:txBody>
      </p:sp>
      <p:sp>
        <p:nvSpPr>
          <p:cNvPr id="13" name="Metin kutusu 12"/>
          <p:cNvSpPr txBox="1"/>
          <p:nvPr/>
        </p:nvSpPr>
        <p:spPr>
          <a:xfrm>
            <a:off x="6012160" y="5507940"/>
            <a:ext cx="1722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Bölümden sonra</a:t>
            </a:r>
          </a:p>
        </p:txBody>
      </p:sp>
    </p:spTree>
    <p:extLst>
      <p:ext uri="{BB962C8B-B14F-4D97-AF65-F5344CB8AC3E}">
        <p14:creationId xmlns:p14="http://schemas.microsoft.com/office/powerpoint/2010/main" val="35566227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Bézier</a:t>
            </a:r>
            <a:r>
              <a:rPr lang="en-US" dirty="0"/>
              <a:t> </a:t>
            </a:r>
            <a:r>
              <a:rPr lang="tr-TR" dirty="0"/>
              <a:t>Yüzeyleri</a:t>
            </a:r>
            <a:endParaRPr lang="en-US" baseline="-25000" dirty="0"/>
          </a:p>
        </p:txBody>
      </p:sp>
      <p:pic>
        <p:nvPicPr>
          <p:cNvPr id="65539" name="AADGHGS0.jpg" descr="AADGHGS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72"/>
          <a:stretch/>
        </p:blipFill>
        <p:spPr bwMode="auto">
          <a:xfrm>
            <a:off x="1259632" y="3645023"/>
            <a:ext cx="6863074" cy="2672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611560" y="1570247"/>
            <a:ext cx="8229600" cy="1930761"/>
          </a:xfrm>
        </p:spPr>
        <p:txBody>
          <a:bodyPr>
            <a:normAutofit/>
          </a:bodyPr>
          <a:lstStyle/>
          <a:p>
            <a:r>
              <a:rPr lang="tr-TR" sz="2800" dirty="0"/>
              <a:t>Tel çerçeve </a:t>
            </a:r>
            <a:r>
              <a:rPr lang="en-US" sz="2800" dirty="0" err="1"/>
              <a:t>Bézier</a:t>
            </a:r>
            <a:r>
              <a:rPr lang="en-US" sz="2800" dirty="0"/>
              <a:t> </a:t>
            </a:r>
            <a:r>
              <a:rPr lang="tr-TR" sz="2800" dirty="0"/>
              <a:t>yüzeyleri </a:t>
            </a:r>
          </a:p>
          <a:p>
            <a:pPr marL="914400" lvl="1" indent="-457200">
              <a:buFont typeface="+mj-lt"/>
              <a:buAutoNum type="alphaLcParenR"/>
            </a:pPr>
            <a:r>
              <a:rPr lang="tr-TR" sz="2000" dirty="0"/>
              <a:t>3x3’lük bir ağ şeklinde düzenlenen </a:t>
            </a:r>
            <a:r>
              <a:rPr lang="en-US" sz="2000" dirty="0"/>
              <a:t>9 </a:t>
            </a:r>
            <a:r>
              <a:rPr lang="tr-TR" sz="2000" dirty="0"/>
              <a:t>kontrol noktasıyla oluşturulmuş</a:t>
            </a:r>
          </a:p>
          <a:p>
            <a:pPr marL="914400" lvl="1" indent="-457200">
              <a:buFont typeface="+mj-lt"/>
              <a:buAutoNum type="alphaLcParenR"/>
            </a:pPr>
            <a:r>
              <a:rPr lang="tr-TR" sz="2000" dirty="0"/>
              <a:t>4x4’lük bir ağ şeklinde düzenlenen 16</a:t>
            </a:r>
            <a:r>
              <a:rPr lang="en-US" sz="2000" dirty="0"/>
              <a:t> </a:t>
            </a:r>
            <a:r>
              <a:rPr lang="tr-TR" sz="2000" dirty="0"/>
              <a:t>kontrol noktasıyla oluşturulmuş</a:t>
            </a:r>
          </a:p>
          <a:p>
            <a:pPr lvl="1"/>
            <a:r>
              <a:rPr lang="tr-TR" sz="2000"/>
              <a:t>Kesikli </a:t>
            </a:r>
            <a:r>
              <a:rPr lang="en-US" sz="2000"/>
              <a:t>doğrular</a:t>
            </a:r>
            <a:r>
              <a:rPr lang="tr-TR" sz="2000"/>
              <a:t> </a:t>
            </a:r>
            <a:r>
              <a:rPr lang="tr-TR" sz="2000" dirty="0"/>
              <a:t>kontrol noktalarını birleştirmektedir</a:t>
            </a:r>
            <a:r>
              <a:rPr lang="en-US" sz="2000" dirty="0"/>
              <a:t>.</a:t>
            </a:r>
            <a:endParaRPr lang="tr-TR" dirty="0"/>
          </a:p>
          <a:p>
            <a:endParaRPr lang="tr-TR" sz="3600" dirty="0"/>
          </a:p>
          <a:p>
            <a:endParaRPr lang="tr-TR" b="1" dirty="0">
              <a:ea typeface="Cambria Math"/>
            </a:endParaRPr>
          </a:p>
          <a:p>
            <a:pPr marL="457200" lvl="1" indent="0">
              <a:buNone/>
            </a:pPr>
            <a:endParaRPr lang="tr-TR" b="1" dirty="0"/>
          </a:p>
          <a:p>
            <a:pPr marL="457200" lvl="1" indent="0">
              <a:buNone/>
            </a:pPr>
            <a:endParaRPr lang="tr-TR" b="1" dirty="0"/>
          </a:p>
        </p:txBody>
      </p:sp>
    </p:spTree>
    <p:extLst>
      <p:ext uri="{BB962C8B-B14F-4D97-AF65-F5344CB8AC3E}">
        <p14:creationId xmlns:p14="http://schemas.microsoft.com/office/powerpoint/2010/main" val="6913760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493" y="1771278"/>
            <a:ext cx="3318987" cy="2737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Bézier</a:t>
            </a:r>
            <a:r>
              <a:rPr lang="en-US" dirty="0"/>
              <a:t> </a:t>
            </a:r>
            <a:r>
              <a:rPr lang="tr-TR" dirty="0"/>
              <a:t>Yüzeyleri</a:t>
            </a:r>
            <a:endParaRPr lang="en-US" baseline="-25000" dirty="0"/>
          </a:p>
        </p:txBody>
      </p:sp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611560" y="1570247"/>
            <a:ext cx="8229600" cy="4595057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tr-TR" sz="2800" dirty="0"/>
              <a:t>Taban fonksiyonları temsili</a:t>
            </a:r>
          </a:p>
          <a:p>
            <a:pPr>
              <a:lnSpc>
                <a:spcPct val="120000"/>
              </a:lnSpc>
            </a:pPr>
            <a:endParaRPr lang="tr-TR" sz="2800" dirty="0"/>
          </a:p>
          <a:p>
            <a:pPr>
              <a:lnSpc>
                <a:spcPct val="120000"/>
              </a:lnSpc>
            </a:pPr>
            <a:endParaRPr lang="tr-TR" sz="2800" dirty="0"/>
          </a:p>
          <a:p>
            <a:pPr>
              <a:lnSpc>
                <a:spcPct val="120000"/>
              </a:lnSpc>
            </a:pPr>
            <a:endParaRPr lang="tr-TR" sz="2800" dirty="0"/>
          </a:p>
          <a:p>
            <a:pPr>
              <a:lnSpc>
                <a:spcPct val="120000"/>
              </a:lnSpc>
            </a:pPr>
            <a:r>
              <a:rPr lang="tr-TR" sz="2800" dirty="0"/>
              <a:t>Taban fonksiyonu formülü</a:t>
            </a:r>
          </a:p>
          <a:p>
            <a:pPr>
              <a:lnSpc>
                <a:spcPct val="120000"/>
              </a:lnSpc>
            </a:pPr>
            <a:endParaRPr lang="tr-TR" sz="2800" dirty="0"/>
          </a:p>
          <a:p>
            <a:pPr>
              <a:lnSpc>
                <a:spcPct val="120000"/>
              </a:lnSpc>
            </a:pPr>
            <a:endParaRPr lang="tr-TR" sz="2800" dirty="0"/>
          </a:p>
          <a:p>
            <a:pPr>
              <a:lnSpc>
                <a:spcPct val="120000"/>
              </a:lnSpc>
            </a:pPr>
            <a:endParaRPr lang="tr-TR" sz="2800" dirty="0"/>
          </a:p>
          <a:p>
            <a:pPr>
              <a:lnSpc>
                <a:spcPct val="120000"/>
              </a:lnSpc>
            </a:pPr>
            <a:r>
              <a:rPr lang="tr-TR" sz="2800" dirty="0"/>
              <a:t>4x4 kontrol noktası matrisi için m=n=3 olur.</a:t>
            </a:r>
          </a:p>
          <a:p>
            <a:pPr lvl="1">
              <a:lnSpc>
                <a:spcPct val="120000"/>
              </a:lnSpc>
            </a:pPr>
            <a:r>
              <a:rPr lang="tr-TR" sz="2400" dirty="0"/>
              <a:t>Çift kübik parça tanımı.</a:t>
            </a:r>
          </a:p>
          <a:p>
            <a:pPr>
              <a:lnSpc>
                <a:spcPct val="120000"/>
              </a:lnSpc>
            </a:pPr>
            <a:endParaRPr lang="tr-TR" sz="3600" dirty="0"/>
          </a:p>
          <a:p>
            <a:pPr>
              <a:lnSpc>
                <a:spcPct val="120000"/>
              </a:lnSpc>
            </a:pPr>
            <a:endParaRPr lang="tr-TR" b="1" dirty="0">
              <a:ea typeface="Cambria Math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tr-TR" b="1" dirty="0"/>
          </a:p>
          <a:p>
            <a:pPr marL="457200" lvl="1" indent="0">
              <a:lnSpc>
                <a:spcPct val="120000"/>
              </a:lnSpc>
              <a:buNone/>
            </a:pPr>
            <a:endParaRPr lang="tr-TR" b="1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603" y="2115699"/>
            <a:ext cx="3875219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296" y="3820467"/>
            <a:ext cx="4210050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83985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459163"/>
            <a:ext cx="5198617" cy="4000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Bézier</a:t>
            </a:r>
            <a:r>
              <a:rPr lang="en-US" dirty="0"/>
              <a:t> </a:t>
            </a:r>
            <a:r>
              <a:rPr lang="tr-TR" dirty="0"/>
              <a:t>Yüzeylerini Birleştirme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611560" y="1570247"/>
                <a:ext cx="8229600" cy="4091001"/>
              </a:xfrm>
            </p:spPr>
            <p:txBody>
              <a:bodyPr>
                <a:normAutofit/>
              </a:bodyPr>
              <a:lstStyle/>
              <a:p>
                <a:r>
                  <a:rPr lang="tr-TR" sz="2800" dirty="0"/>
                  <a:t>İki </a:t>
                </a:r>
                <a:r>
                  <a:rPr lang="tr-TR" sz="2800" dirty="0" err="1"/>
                  <a:t>Bezier</a:t>
                </a:r>
                <a:r>
                  <a:rPr lang="tr-TR" sz="2800" dirty="0"/>
                  <a:t> yüzeyinin bitiş ve başlangıç noktaları denklenerek G</a:t>
                </a:r>
                <a:r>
                  <a:rPr lang="tr-TR" sz="2800" baseline="30000" dirty="0"/>
                  <a:t>0</a:t>
                </a:r>
                <a:r>
                  <a:rPr lang="tr-TR" sz="2800" dirty="0"/>
                  <a:t> sürekliliği sağlanmalıdır.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0" i="1" smtClean="0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tr-TR" sz="2400" i="1">
                            <a:latin typeface="Cambria Math"/>
                          </a:rPr>
                          <m:t>𝑗</m:t>
                        </m:r>
                        <m:r>
                          <a:rPr lang="tr-TR" sz="24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tr-TR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tr-TR" sz="2400" b="0" i="1" smtClean="0">
                            <a:latin typeface="Cambria Math"/>
                          </a:rPr>
                          <m:t>𝑗</m:t>
                        </m:r>
                        <m:r>
                          <a:rPr lang="tr-TR" sz="2400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tr-TR" sz="2400" i="1" dirty="0">
                    <a:latin typeface="Cambria Math"/>
                  </a:rPr>
                  <a:t> , </a:t>
                </a:r>
                <a14:m>
                  <m:oMath xmlns:m="http://schemas.openxmlformats.org/officeDocument/2006/math">
                    <m:r>
                      <a:rPr lang="tr-TR" sz="2400" b="0" i="1" smtClean="0">
                        <a:latin typeface="Cambria Math"/>
                      </a:rPr>
                      <m:t>𝑗</m:t>
                    </m:r>
                    <m:r>
                      <a:rPr lang="tr-TR" sz="2400" b="0" i="1" smtClean="0">
                        <a:latin typeface="Cambria Math"/>
                      </a:rPr>
                      <m:t>=0..</m:t>
                    </m:r>
                    <m:r>
                      <a:rPr lang="tr-TR" sz="2400" b="0" i="1" smtClean="0">
                        <a:latin typeface="Cambria Math"/>
                      </a:rPr>
                      <m:t>𝑚</m:t>
                    </m:r>
                  </m:oMath>
                </a14:m>
                <a:endParaRPr lang="tr-TR" sz="2400" i="1" dirty="0">
                  <a:latin typeface="Cambria Math"/>
                </a:endParaRPr>
              </a:p>
              <a:p>
                <a:endParaRPr lang="tr-TR" sz="3600" dirty="0"/>
              </a:p>
              <a:p>
                <a:endParaRPr lang="tr-TR" b="1" dirty="0">
                  <a:ea typeface="Cambria Math"/>
                </a:endParaRPr>
              </a:p>
              <a:p>
                <a:pPr marL="457200" lvl="1" indent="0">
                  <a:buNone/>
                </a:pPr>
                <a:endParaRPr lang="tr-TR" b="1" dirty="0"/>
              </a:p>
              <a:p>
                <a:pPr marL="457200" lvl="1" indent="0">
                  <a:buNone/>
                </a:pPr>
                <a:endParaRPr lang="tr-TR" b="1" dirty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560" y="1570247"/>
                <a:ext cx="8229600" cy="4091001"/>
              </a:xfrm>
              <a:blipFill rotWithShape="1">
                <a:blip r:embed="rId4"/>
                <a:stretch>
                  <a:fillRect l="-1259" t="-134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554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 Dosya Formatı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4690864" cy="4931302"/>
          </a:xfrm>
        </p:spPr>
        <p:txBody>
          <a:bodyPr>
            <a:noAutofit/>
          </a:bodyPr>
          <a:lstStyle/>
          <a:p>
            <a:pPr>
              <a:spcBef>
                <a:spcPts val="200"/>
              </a:spcBef>
            </a:pPr>
            <a:r>
              <a:rPr lang="en-US" sz="2000"/>
              <a:t>OBJ dosyasında varsa material dosyası bağlantısı yapılır.</a:t>
            </a:r>
          </a:p>
          <a:p>
            <a:pPr lvl="1">
              <a:spcBef>
                <a:spcPts val="200"/>
              </a:spcBef>
            </a:pPr>
            <a:r>
              <a:rPr lang="en-US" sz="1600"/>
              <a:t>mtllib backpack.mtl</a:t>
            </a:r>
          </a:p>
          <a:p>
            <a:pPr lvl="1">
              <a:spcBef>
                <a:spcPts val="200"/>
              </a:spcBef>
            </a:pPr>
            <a:r>
              <a:rPr lang="en-US" sz="1600"/>
              <a:t># yorum anlamında kullanılır.</a:t>
            </a:r>
          </a:p>
          <a:p>
            <a:pPr>
              <a:spcBef>
                <a:spcPts val="200"/>
              </a:spcBef>
            </a:pPr>
            <a:r>
              <a:rPr lang="en-US" sz="2000"/>
              <a:t>Objenin ismi o belirteciyle yapılır.</a:t>
            </a:r>
          </a:p>
          <a:p>
            <a:pPr>
              <a:spcBef>
                <a:spcPts val="200"/>
              </a:spcBef>
            </a:pPr>
            <a:r>
              <a:rPr lang="en-US" sz="2000"/>
              <a:t>Tüm noktaların x, y, z koordinatları ayrı satırda v belirteciyle yazılır.</a:t>
            </a:r>
          </a:p>
          <a:p>
            <a:pPr>
              <a:spcBef>
                <a:spcPts val="200"/>
              </a:spcBef>
            </a:pPr>
            <a:r>
              <a:rPr lang="en-US" sz="2000"/>
              <a:t>Tüm noktalar için s,t doku koordinatları ayrı satırda vt belirteciyle yazılır.</a:t>
            </a:r>
          </a:p>
          <a:p>
            <a:pPr>
              <a:spcBef>
                <a:spcPts val="200"/>
              </a:spcBef>
            </a:pPr>
            <a:r>
              <a:rPr lang="en-US" sz="2000"/>
              <a:t>Tüm noktalar için (A,B,C) normal koordinatları ayrı satırda vn belirteciyle yazılır.</a:t>
            </a:r>
          </a:p>
          <a:p>
            <a:pPr>
              <a:spcBef>
                <a:spcPts val="200"/>
              </a:spcBef>
            </a:pPr>
            <a:r>
              <a:rPr lang="en-US" sz="2000"/>
              <a:t>Tüm yüzeyler için üçgen poligon tanımları nokta, doku ve normal indeksleri kullanılarak ayrı satırda f belirteciyle yazılır. </a:t>
            </a:r>
          </a:p>
          <a:p>
            <a:pPr>
              <a:spcBef>
                <a:spcPts val="200"/>
              </a:spcBef>
            </a:pPr>
            <a:endParaRPr lang="en-US" sz="200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2"/>
          <a:srcRect r="4853"/>
          <a:stretch/>
        </p:blipFill>
        <p:spPr>
          <a:xfrm>
            <a:off x="5148065" y="1801944"/>
            <a:ext cx="3888431" cy="1524213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3360437"/>
            <a:ext cx="2238687" cy="1047896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433" y="4377439"/>
            <a:ext cx="2695951" cy="1152686"/>
          </a:xfrm>
          <a:prstGeom prst="rect">
            <a:avLst/>
          </a:prstGeom>
        </p:spPr>
      </p:pic>
      <p:pic>
        <p:nvPicPr>
          <p:cNvPr id="12" name="Resim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4433" y="5539044"/>
            <a:ext cx="3886742" cy="11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3470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708920"/>
            <a:ext cx="5156449" cy="3977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Bézier</a:t>
            </a:r>
            <a:r>
              <a:rPr lang="en-US" dirty="0"/>
              <a:t> </a:t>
            </a:r>
            <a:r>
              <a:rPr lang="tr-TR" dirty="0"/>
              <a:t>Yüzeylerini Birleştirme</a:t>
            </a:r>
            <a:endParaRPr lang="en-US" baseline="-25000" dirty="0"/>
          </a:p>
        </p:txBody>
      </p:sp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611560" y="1570248"/>
            <a:ext cx="8229600" cy="149871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tr-TR" sz="2800" dirty="0"/>
              <a:t>Daha düzgün birleşimler için iki eğri yüzeyinin bitiş ve başlangıç noktalarındaki birinci dereceden türevler oranlanarak G</a:t>
            </a:r>
            <a:r>
              <a:rPr lang="tr-TR" sz="2800" baseline="30000" dirty="0"/>
              <a:t>1</a:t>
            </a:r>
            <a:r>
              <a:rPr lang="tr-TR" sz="2800" dirty="0"/>
              <a:t> sürekliliği sağlanmalıdır.</a:t>
            </a:r>
            <a:endParaRPr lang="tr-TR" sz="3600" dirty="0"/>
          </a:p>
          <a:p>
            <a:pPr>
              <a:lnSpc>
                <a:spcPct val="120000"/>
              </a:lnSpc>
            </a:pPr>
            <a:endParaRPr lang="tr-TR" b="1" dirty="0">
              <a:ea typeface="Cambria Math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tr-TR" b="1" dirty="0"/>
          </a:p>
          <a:p>
            <a:pPr marL="457200" lvl="1" indent="0">
              <a:lnSpc>
                <a:spcPct val="120000"/>
              </a:lnSpc>
              <a:buNone/>
            </a:pPr>
            <a:endParaRPr lang="tr-TR" b="1" dirty="0"/>
          </a:p>
        </p:txBody>
      </p:sp>
    </p:spTree>
    <p:extLst>
      <p:ext uri="{BB962C8B-B14F-4D97-AF65-F5344CB8AC3E}">
        <p14:creationId xmlns:p14="http://schemas.microsoft.com/office/powerpoint/2010/main" val="29011153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357" y="3210782"/>
            <a:ext cx="4295123" cy="3369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Bézier</a:t>
            </a:r>
            <a:r>
              <a:rPr lang="en-US" dirty="0"/>
              <a:t> </a:t>
            </a:r>
            <a:r>
              <a:rPr lang="tr-TR" dirty="0"/>
              <a:t>Yüzeylerini Birleştirme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611560" y="1570247"/>
                <a:ext cx="8229600" cy="1771954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tr-TR" sz="2800" dirty="0"/>
                  <a:t>Daha düzgün birleşimler için iki eğri yüzeyinin bitiş ve başlangıç noktalarındaki birinci dereceden türevler oranlanarak G</a:t>
                </a:r>
                <a:r>
                  <a:rPr lang="tr-TR" sz="2800" baseline="30000" dirty="0"/>
                  <a:t>1</a:t>
                </a:r>
                <a:r>
                  <a:rPr lang="tr-TR" sz="2800" dirty="0"/>
                  <a:t> sürekliliği sağlanmalıdır.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tr-TR" sz="2400" dirty="0"/>
                  <a:t>Böylece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tr-TR" sz="2400" i="1">
                            <a:latin typeface="Cambria Math"/>
                          </a:rPr>
                          <m:t>𝑗𝑛</m:t>
                        </m:r>
                        <m:r>
                          <a:rPr lang="tr-TR" sz="2400" b="0" i="1" smtClean="0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tr-TR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tr-TR" sz="2400" i="1">
                            <a:latin typeface="Cambria Math"/>
                          </a:rPr>
                          <m:t>𝑗𝑛</m:t>
                        </m:r>
                      </m:sub>
                    </m:sSub>
                  </m:oMath>
                </a14:m>
                <a:r>
                  <a:rPr lang="tr-TR" sz="2400" i="1" dirty="0">
                    <a:latin typeface="Cambria Math"/>
                  </a:rPr>
                  <a:t> </a:t>
                </a:r>
                <a:r>
                  <a:rPr lang="tr-TR" sz="2500" dirty="0"/>
                  <a:t>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tr-TR" sz="2400" i="1">
                            <a:latin typeface="Cambria Math"/>
                          </a:rPr>
                          <m:t>𝑗</m:t>
                        </m:r>
                        <m:r>
                          <a:rPr lang="tr-TR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tr-TR" sz="2400" i="1" dirty="0">
                    <a:latin typeface="Cambria Math"/>
                  </a:rPr>
                  <a:t>, </a:t>
                </a:r>
                <a14:m>
                  <m:oMath xmlns:m="http://schemas.openxmlformats.org/officeDocument/2006/math">
                    <m:r>
                      <a:rPr lang="tr-TR" sz="2400" i="1">
                        <a:latin typeface="Cambria Math"/>
                      </a:rPr>
                      <m:t>𝑗</m:t>
                    </m:r>
                    <m:r>
                      <a:rPr lang="tr-TR" sz="2400" i="1">
                        <a:latin typeface="Cambria Math"/>
                      </a:rPr>
                      <m:t>=0..</m:t>
                    </m:r>
                    <m:r>
                      <a:rPr lang="tr-TR" sz="2400" i="1">
                        <a:latin typeface="Cambria Math"/>
                      </a:rPr>
                      <m:t>𝑚</m:t>
                    </m:r>
                  </m:oMath>
                </a14:m>
                <a:r>
                  <a:rPr lang="tr-TR" sz="2400" dirty="0"/>
                  <a:t> aynı doğruya oturur.</a:t>
                </a:r>
                <a:endParaRPr lang="tr-TR" sz="2800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560" y="1570247"/>
                <a:ext cx="8229600" cy="1771954"/>
              </a:xfrm>
              <a:blipFill>
                <a:blip r:embed="rId4"/>
                <a:stretch>
                  <a:fillRect l="-1111" t="-3103" b="-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700046"/>
            <a:ext cx="3756150" cy="289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Eğri Bağlayıcı 2"/>
          <p:cNvCxnSpPr/>
          <p:nvPr/>
        </p:nvCxnSpPr>
        <p:spPr>
          <a:xfrm flipV="1">
            <a:off x="4283968" y="4089921"/>
            <a:ext cx="1860474" cy="360040"/>
          </a:xfrm>
          <a:prstGeom prst="curvedConnector3">
            <a:avLst>
              <a:gd name="adj1" fmla="val 61702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0631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958" y="3611661"/>
            <a:ext cx="4160643" cy="3258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" r="1"/>
          <a:stretch/>
        </p:blipFill>
        <p:spPr bwMode="auto">
          <a:xfrm>
            <a:off x="67022" y="3588334"/>
            <a:ext cx="4186603" cy="3369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Bézier</a:t>
            </a:r>
            <a:r>
              <a:rPr lang="en-US" dirty="0"/>
              <a:t> </a:t>
            </a:r>
            <a:r>
              <a:rPr lang="tr-TR" dirty="0"/>
              <a:t>Yüzeylerini Birleştirme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611560" y="1570247"/>
                <a:ext cx="8229600" cy="2249510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tr-TR" sz="2800" dirty="0"/>
                  <a:t>Daha düzgün birleşimler için iki eğri yüzeyinin bitiş ve başlangıç noktalarındaki birinci dereceden türevler oranlanarak G</a:t>
                </a:r>
                <a:r>
                  <a:rPr lang="tr-TR" sz="2800" baseline="30000" dirty="0"/>
                  <a:t>1</a:t>
                </a:r>
                <a:r>
                  <a:rPr lang="tr-TR" sz="2800" dirty="0"/>
                  <a:t> sürekliliği sağlanmalıdır.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tr-TR" sz="2400" dirty="0"/>
                  <a:t>Böylece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tr-TR" sz="2400" i="1">
                            <a:latin typeface="Cambria Math"/>
                          </a:rPr>
                          <m:t>𝑗𝑛</m:t>
                        </m:r>
                        <m:r>
                          <a:rPr lang="tr-TR" sz="2400" b="0" i="1" smtClean="0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tr-TR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tr-TR" sz="2400" i="1">
                            <a:latin typeface="Cambria Math"/>
                          </a:rPr>
                          <m:t>𝑗𝑛</m:t>
                        </m:r>
                      </m:sub>
                    </m:sSub>
                  </m:oMath>
                </a14:m>
                <a:r>
                  <a:rPr lang="tr-TR" sz="2400" i="1" dirty="0">
                    <a:latin typeface="Cambria Math"/>
                  </a:rPr>
                  <a:t> </a:t>
                </a:r>
                <a:r>
                  <a:rPr lang="tr-TR" sz="2500" dirty="0"/>
                  <a:t>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tr-TR" sz="2400" i="1">
                            <a:latin typeface="Cambria Math"/>
                          </a:rPr>
                          <m:t>𝑗</m:t>
                        </m:r>
                        <m:r>
                          <a:rPr lang="tr-TR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tr-TR" sz="2400" i="1" dirty="0">
                    <a:latin typeface="Cambria Math"/>
                  </a:rPr>
                  <a:t>, </a:t>
                </a:r>
                <a14:m>
                  <m:oMath xmlns:m="http://schemas.openxmlformats.org/officeDocument/2006/math">
                    <m:r>
                      <a:rPr lang="tr-TR" sz="2400" i="1">
                        <a:latin typeface="Cambria Math"/>
                      </a:rPr>
                      <m:t>𝑗</m:t>
                    </m:r>
                    <m:r>
                      <a:rPr lang="tr-TR" sz="2400" i="1">
                        <a:latin typeface="Cambria Math"/>
                      </a:rPr>
                      <m:t>=0..</m:t>
                    </m:r>
                    <m:r>
                      <a:rPr lang="tr-TR" sz="2400" i="1">
                        <a:latin typeface="Cambria Math"/>
                      </a:rPr>
                      <m:t>𝑚</m:t>
                    </m:r>
                  </m:oMath>
                </a14:m>
                <a:r>
                  <a:rPr lang="tr-TR" sz="2400" dirty="0"/>
                  <a:t> aynı doğruya oturur.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tr-TR" sz="2400" dirty="0"/>
                  <a:t>Birinci dereceden türevler arası oran sabittir.</a:t>
                </a:r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560" y="1570247"/>
                <a:ext cx="8229600" cy="2249510"/>
              </a:xfrm>
              <a:blipFill>
                <a:blip r:embed="rId5"/>
                <a:stretch>
                  <a:fillRect l="-1111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Eğri Bağlayıcı 2"/>
          <p:cNvCxnSpPr/>
          <p:nvPr/>
        </p:nvCxnSpPr>
        <p:spPr>
          <a:xfrm flipV="1">
            <a:off x="4134966" y="4107434"/>
            <a:ext cx="1860474" cy="360040"/>
          </a:xfrm>
          <a:prstGeom prst="curvedConnector3">
            <a:avLst>
              <a:gd name="adj1" fmla="val 61702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254" y="5949280"/>
            <a:ext cx="238125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22412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412776"/>
            <a:ext cx="2410386" cy="25935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err="1"/>
              <a:t>Bézier</a:t>
            </a:r>
            <a:r>
              <a:rPr lang="en-US" dirty="0"/>
              <a:t> </a:t>
            </a:r>
            <a:r>
              <a:rPr lang="tr-TR" dirty="0"/>
              <a:t>Eğrisi Örneği</a:t>
            </a:r>
            <a:endParaRPr lang="en-US" baseline="-250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140968"/>
            <a:ext cx="2404594" cy="25985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683227"/>
            <a:ext cx="2395925" cy="25935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4119266"/>
            <a:ext cx="2410047" cy="25935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7728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11188" y="381000"/>
            <a:ext cx="7993062" cy="685800"/>
          </a:xfrm>
        </p:spPr>
        <p:txBody>
          <a:bodyPr>
            <a:normAutofit fontScale="90000"/>
          </a:bodyPr>
          <a:lstStyle/>
          <a:p>
            <a:r>
              <a:rPr lang="en-US" altLang="tr-TR"/>
              <a:t>OpenGL </a:t>
            </a:r>
            <a:r>
              <a:rPr lang="en-US"/>
              <a:t>Bézier</a:t>
            </a:r>
            <a:r>
              <a:rPr lang="tr-TR" altLang="tr-TR"/>
              <a:t> </a:t>
            </a:r>
            <a:r>
              <a:rPr lang="tr-TR" altLang="tr-TR" dirty="0"/>
              <a:t>Fonksiyonları Özeti</a:t>
            </a:r>
            <a:endParaRPr lang="en-US" altLang="tr-TR" dirty="0"/>
          </a:p>
        </p:txBody>
      </p:sp>
      <p:pic>
        <p:nvPicPr>
          <p:cNvPr id="6" name="tab_14_01.jpg" descr="tab_14_0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65" b="2227"/>
          <a:stretch/>
        </p:blipFill>
        <p:spPr bwMode="auto">
          <a:xfrm>
            <a:off x="1403648" y="1196752"/>
            <a:ext cx="6480720" cy="5464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42132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11188" y="381000"/>
            <a:ext cx="7993062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tr-TR" dirty="0"/>
              <a:t>OpenGL </a:t>
            </a:r>
            <a:r>
              <a:rPr lang="tr-TR" altLang="tr-TR" dirty="0"/>
              <a:t>B-eğrisi Fonksiyonları Özeti</a:t>
            </a:r>
            <a:endParaRPr lang="en-US" altLang="tr-TR" dirty="0"/>
          </a:p>
        </p:txBody>
      </p:sp>
      <p:pic>
        <p:nvPicPr>
          <p:cNvPr id="4" name="tab_14_02a.jpg" descr="tab_14_02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00" b="2480"/>
          <a:stretch/>
        </p:blipFill>
        <p:spPr bwMode="auto">
          <a:xfrm>
            <a:off x="587375" y="1214202"/>
            <a:ext cx="7967663" cy="4886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30456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11188" y="381000"/>
            <a:ext cx="7993062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tr-TR" dirty="0"/>
              <a:t>OpenGL </a:t>
            </a:r>
            <a:r>
              <a:rPr lang="tr-TR" altLang="tr-TR" dirty="0"/>
              <a:t>B-eğrisi Fonksiyonları Özeti (Devam)</a:t>
            </a:r>
            <a:endParaRPr lang="en-US" altLang="tr-TR" dirty="0"/>
          </a:p>
        </p:txBody>
      </p:sp>
      <p:pic>
        <p:nvPicPr>
          <p:cNvPr id="6" name="tab_14_02b.jpg" descr="tab_14_02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59" b="2294"/>
          <a:stretch/>
        </p:blipFill>
        <p:spPr bwMode="auto">
          <a:xfrm>
            <a:off x="228600" y="1379095"/>
            <a:ext cx="8686800" cy="4512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44071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11188" y="381000"/>
            <a:ext cx="7993062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tr-TR" dirty="0"/>
              <a:t>OpenGL </a:t>
            </a:r>
            <a:r>
              <a:rPr lang="tr-TR" altLang="tr-TR" dirty="0"/>
              <a:t>B-eğrisi Fonksiyonları Özeti (Devam)</a:t>
            </a:r>
            <a:endParaRPr lang="en-US" altLang="tr-TR" dirty="0"/>
          </a:p>
        </p:txBody>
      </p:sp>
      <p:pic>
        <p:nvPicPr>
          <p:cNvPr id="4" name="tab_14_02c.jpg" descr="tab_14_02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8"/>
          <a:stretch/>
        </p:blipFill>
        <p:spPr bwMode="auto">
          <a:xfrm>
            <a:off x="228600" y="1844824"/>
            <a:ext cx="8686800" cy="3030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38174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Lab5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280831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/>
              <a:t>Çeşitli obje modellerine farklı doku ve geometrik dönüşümler uygulayarak 3-B bir sahne görünümünü görselleyiniz. 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/>
              <a:t>Dönüşümler için glm kütüphanesinden yararlanınız.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/>
              <a:t>Programdaki modelleri okumada assimp kütüphanesinden yararlanınız.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/>
              <a:t>3-B sahnede gezinme için hazır klavye veya fare fonksiyonlarını ekleyiniz.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/>
              <a:t>Bakış dönüşümleri için camera sınıfından yararlanınız.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/>
              <a:t>model, camera, filesystem, shader ve stb_image kütüphanelerini ekleyiniz.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/>
              <a:t>OFF ve OBJ dosya formatlarını inceleyip OBJ formatı için dokuyu harici ve materyal özelliği olarak tanımlama seçeneklerini inceleyiniz.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sz="1400"/>
          </a:p>
        </p:txBody>
      </p:sp>
      <p:sp>
        <p:nvSpPr>
          <p:cNvPr id="7" name="İçerik Yer Tutucusu 2"/>
          <p:cNvSpPr txBox="1">
            <a:spLocks/>
          </p:cNvSpPr>
          <p:nvPr/>
        </p:nvSpPr>
        <p:spPr>
          <a:xfrm>
            <a:off x="457200" y="3573016"/>
            <a:ext cx="5050904" cy="31683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0"/>
              </a:spcBef>
            </a:pPr>
            <a:r>
              <a:rPr lang="en-US" sz="1400" dirty="0" err="1"/>
              <a:t>Sırasıyla</a:t>
            </a:r>
            <a:r>
              <a:rPr lang="en-US" sz="1400" dirty="0"/>
              <a:t> </a:t>
            </a:r>
            <a:r>
              <a:rPr lang="en-US" sz="1400" dirty="0" err="1"/>
              <a:t>yüklenecek</a:t>
            </a:r>
            <a:r>
              <a:rPr lang="en-US" sz="1400" dirty="0"/>
              <a:t> </a:t>
            </a:r>
            <a:r>
              <a:rPr lang="en-US" sz="1400" dirty="0" err="1"/>
              <a:t>modeller</a:t>
            </a:r>
            <a:r>
              <a:rPr lang="en-US" sz="1400" dirty="0"/>
              <a:t>, </a:t>
            </a:r>
            <a:r>
              <a:rPr lang="en-US" sz="1400" dirty="0" err="1"/>
              <a:t>dokular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uygulanacak</a:t>
            </a:r>
            <a:r>
              <a:rPr lang="en-US" sz="1400" dirty="0"/>
              <a:t> </a:t>
            </a:r>
            <a:r>
              <a:rPr lang="en-US" sz="1400" dirty="0" err="1"/>
              <a:t>dönüşümler</a:t>
            </a:r>
            <a:r>
              <a:rPr lang="en-US" sz="1400" dirty="0"/>
              <a:t> </a:t>
            </a:r>
            <a:r>
              <a:rPr lang="en-US" sz="1400" dirty="0" err="1"/>
              <a:t>için</a:t>
            </a:r>
            <a:r>
              <a:rPr lang="en-US" sz="1400" dirty="0"/>
              <a:t> </a:t>
            </a:r>
            <a:r>
              <a:rPr lang="en-US" sz="1400" dirty="0" err="1"/>
              <a:t>bu</a:t>
            </a:r>
            <a:r>
              <a:rPr lang="en-US" sz="1400" dirty="0"/>
              <a:t> </a:t>
            </a:r>
            <a:r>
              <a:rPr lang="en-US" sz="1400" dirty="0" err="1"/>
              <a:t>slaytın</a:t>
            </a:r>
            <a:r>
              <a:rPr lang="en-US" sz="1400" dirty="0"/>
              <a:t> </a:t>
            </a:r>
            <a:r>
              <a:rPr lang="en-US" sz="1400" dirty="0" err="1"/>
              <a:t>notlar</a:t>
            </a:r>
            <a:r>
              <a:rPr lang="en-US" sz="1400" dirty="0"/>
              <a:t> </a:t>
            </a:r>
            <a:r>
              <a:rPr lang="en-US" sz="1400" dirty="0" err="1"/>
              <a:t>kısmına</a:t>
            </a:r>
            <a:r>
              <a:rPr lang="en-US" sz="1400" dirty="0"/>
              <a:t> </a:t>
            </a:r>
            <a:r>
              <a:rPr lang="en-US" sz="1400" dirty="0" err="1"/>
              <a:t>bakınız</a:t>
            </a:r>
            <a:r>
              <a:rPr lang="en-US" sz="1400" dirty="0"/>
              <a:t>.</a:t>
            </a:r>
          </a:p>
          <a:p>
            <a:pPr lvl="1">
              <a:spcBef>
                <a:spcPts val="0"/>
              </a:spcBef>
            </a:pPr>
            <a:r>
              <a:rPr lang="en-US" sz="1400" dirty="0" err="1"/>
              <a:t>Konumunu</a:t>
            </a:r>
            <a:r>
              <a:rPr lang="en-US" sz="1400" dirty="0"/>
              <a:t> </a:t>
            </a:r>
            <a:r>
              <a:rPr lang="en-US" sz="1400" dirty="0" err="1"/>
              <a:t>belirlemek</a:t>
            </a:r>
            <a:r>
              <a:rPr lang="en-US" sz="1400" dirty="0"/>
              <a:t> </a:t>
            </a:r>
            <a:r>
              <a:rPr lang="en-US" sz="1400" dirty="0" err="1"/>
              <a:t>istediğimiz</a:t>
            </a:r>
            <a:r>
              <a:rPr lang="en-US" sz="1400" dirty="0"/>
              <a:t> </a:t>
            </a:r>
            <a:r>
              <a:rPr lang="en-US" sz="1400" dirty="0" err="1"/>
              <a:t>sabit</a:t>
            </a:r>
            <a:r>
              <a:rPr lang="en-US" sz="1400" dirty="0"/>
              <a:t> </a:t>
            </a:r>
            <a:r>
              <a:rPr lang="en-US" sz="1400" dirty="0" err="1"/>
              <a:t>noktaları</a:t>
            </a:r>
            <a:r>
              <a:rPr lang="en-US" sz="1400" dirty="0"/>
              <a:t> </a:t>
            </a:r>
            <a:r>
              <a:rPr lang="en-US" sz="1400" dirty="0" err="1"/>
              <a:t>ölçeklenmiş</a:t>
            </a:r>
            <a:r>
              <a:rPr lang="en-US" sz="1400" dirty="0"/>
              <a:t> </a:t>
            </a:r>
            <a:r>
              <a:rPr lang="en-US" sz="1400" dirty="0" err="1"/>
              <a:t>gezegen</a:t>
            </a:r>
            <a:r>
              <a:rPr lang="en-US" sz="1400" dirty="0"/>
              <a:t> </a:t>
            </a:r>
            <a:r>
              <a:rPr lang="en-US" sz="1400" dirty="0" err="1"/>
              <a:t>modeli</a:t>
            </a:r>
            <a:r>
              <a:rPr lang="en-US" sz="1400" dirty="0"/>
              <a:t> </a:t>
            </a:r>
            <a:r>
              <a:rPr lang="en-US" sz="1400" dirty="0" err="1"/>
              <a:t>veya</a:t>
            </a:r>
            <a:r>
              <a:rPr lang="en-US" sz="1400" dirty="0"/>
              <a:t> kaya </a:t>
            </a:r>
            <a:r>
              <a:rPr lang="en-US" sz="1400" dirty="0" err="1"/>
              <a:t>modeli</a:t>
            </a:r>
            <a:r>
              <a:rPr lang="en-US" sz="1400" dirty="0"/>
              <a:t> </a:t>
            </a:r>
            <a:r>
              <a:rPr lang="en-US" sz="1400" dirty="0" err="1"/>
              <a:t>şeklinde</a:t>
            </a:r>
            <a:r>
              <a:rPr lang="en-US" sz="1400" dirty="0"/>
              <a:t> </a:t>
            </a:r>
            <a:r>
              <a:rPr lang="en-US" sz="1400" dirty="0" err="1"/>
              <a:t>çizdiriniz</a:t>
            </a:r>
            <a:r>
              <a:rPr lang="en-US" sz="1400" dirty="0"/>
              <a:t>.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x-y-z </a:t>
            </a:r>
            <a:r>
              <a:rPr lang="en-US" sz="1400" dirty="0" err="1"/>
              <a:t>eksenlerini</a:t>
            </a:r>
            <a:r>
              <a:rPr lang="en-US" sz="1400" dirty="0"/>
              <a:t> R-G-B </a:t>
            </a:r>
            <a:r>
              <a:rPr lang="en-US" sz="1400" dirty="0" err="1"/>
              <a:t>renklerinde</a:t>
            </a:r>
            <a:r>
              <a:rPr lang="en-US" sz="1400" dirty="0"/>
              <a:t> </a:t>
            </a:r>
            <a:r>
              <a:rPr lang="en-US" sz="1400" dirty="0" err="1"/>
              <a:t>ayrı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shader </a:t>
            </a:r>
            <a:r>
              <a:rPr lang="en-US" sz="1400" dirty="0" err="1"/>
              <a:t>uygulaması</a:t>
            </a:r>
            <a:r>
              <a:rPr lang="en-US" sz="1400" dirty="0"/>
              <a:t> </a:t>
            </a:r>
            <a:r>
              <a:rPr lang="en-US" sz="1400" dirty="0" err="1"/>
              <a:t>üzerinden</a:t>
            </a:r>
            <a:r>
              <a:rPr lang="en-US" sz="1400" dirty="0"/>
              <a:t> </a:t>
            </a:r>
            <a:r>
              <a:rPr lang="en-US" sz="1400" dirty="0" err="1"/>
              <a:t>çizdiriniz</a:t>
            </a:r>
            <a:r>
              <a:rPr lang="en-US" sz="1400" dirty="0"/>
              <a:t>.</a:t>
            </a:r>
          </a:p>
          <a:p>
            <a:pPr lvl="1"/>
            <a:r>
              <a:rPr lang="en-US" sz="1400" dirty="0"/>
              <a:t>Tam </a:t>
            </a:r>
            <a:r>
              <a:rPr lang="en-US" sz="1400" dirty="0" err="1"/>
              <a:t>yorumlu</a:t>
            </a:r>
            <a:r>
              <a:rPr lang="en-US" sz="1400" dirty="0"/>
              <a:t> </a:t>
            </a:r>
            <a:r>
              <a:rPr lang="en-US" sz="1400" dirty="0" err="1"/>
              <a:t>kodunuzu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OpenGL </a:t>
            </a:r>
            <a:r>
              <a:rPr lang="en-US" sz="1400" dirty="0" err="1"/>
              <a:t>çıktısının</a:t>
            </a:r>
            <a:r>
              <a:rPr lang="en-US" sz="1400" dirty="0"/>
              <a:t> </a:t>
            </a:r>
            <a:r>
              <a:rPr lang="en-US" sz="1400" dirty="0" err="1"/>
              <a:t>kısa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videosunu</a:t>
            </a:r>
            <a:r>
              <a:rPr lang="en-US" sz="1400" dirty="0"/>
              <a:t> </a:t>
            </a:r>
            <a:r>
              <a:rPr lang="en-US" sz="1400" dirty="0" err="1"/>
              <a:t>içeren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rapor</a:t>
            </a:r>
            <a:r>
              <a:rPr lang="en-US" sz="1400" dirty="0"/>
              <a:t> </a:t>
            </a:r>
            <a:r>
              <a:rPr lang="en-US" sz="1400" dirty="0" err="1"/>
              <a:t>hazırlayınız</a:t>
            </a:r>
            <a:r>
              <a:rPr lang="en-US" sz="1400" dirty="0"/>
              <a:t>.</a:t>
            </a:r>
          </a:p>
          <a:p>
            <a:pPr lvl="1" indent="-342900"/>
            <a:r>
              <a:rPr lang="en-US" sz="1400" dirty="0" err="1"/>
              <a:t>Raporun</a:t>
            </a:r>
            <a:r>
              <a:rPr lang="en-US" sz="1400" dirty="0"/>
              <a:t> </a:t>
            </a:r>
            <a:r>
              <a:rPr lang="en-US" sz="1400" dirty="0" err="1"/>
              <a:t>içine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dosya</a:t>
            </a:r>
            <a:r>
              <a:rPr lang="en-US" sz="1400" dirty="0"/>
              <a:t> </a:t>
            </a:r>
            <a:r>
              <a:rPr lang="en-US" sz="1400" dirty="0" err="1"/>
              <a:t>ismine</a:t>
            </a:r>
            <a:r>
              <a:rPr lang="en-US" sz="1400" dirty="0"/>
              <a:t> </a:t>
            </a:r>
            <a:r>
              <a:rPr lang="en-US" sz="1400" dirty="0" err="1"/>
              <a:t>adınızı</a:t>
            </a:r>
            <a:r>
              <a:rPr lang="en-US" sz="1400" dirty="0"/>
              <a:t>, </a:t>
            </a:r>
            <a:r>
              <a:rPr lang="en-US" sz="1400" dirty="0" err="1"/>
              <a:t>soyadınızı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öğrenci</a:t>
            </a:r>
            <a:r>
              <a:rPr lang="en-US" sz="1400" dirty="0"/>
              <a:t> </a:t>
            </a:r>
            <a:r>
              <a:rPr lang="en-US" sz="1400" dirty="0" err="1"/>
              <a:t>numaranızı</a:t>
            </a:r>
            <a:r>
              <a:rPr lang="en-US" sz="1400" dirty="0"/>
              <a:t> </a:t>
            </a:r>
            <a:r>
              <a:rPr lang="en-US" sz="1400" dirty="0" err="1"/>
              <a:t>yazınız</a:t>
            </a:r>
            <a:r>
              <a:rPr lang="en-US" sz="1400" dirty="0"/>
              <a:t>.</a:t>
            </a:r>
          </a:p>
          <a:p>
            <a:pPr lvl="1" indent="-342900"/>
            <a:r>
              <a:rPr lang="en-US" sz="1400" dirty="0" err="1"/>
              <a:t>Dosyayı</a:t>
            </a:r>
            <a:r>
              <a:rPr lang="en-US" sz="1400" dirty="0"/>
              <a:t> pdf </a:t>
            </a:r>
            <a:r>
              <a:rPr lang="en-US" sz="1400" dirty="0" err="1"/>
              <a:t>olarak</a:t>
            </a:r>
            <a:r>
              <a:rPr lang="en-US" sz="1400" dirty="0"/>
              <a:t> </a:t>
            </a:r>
            <a:r>
              <a:rPr lang="en-US" sz="1400" dirty="0" err="1"/>
              <a:t>kaydedip</a:t>
            </a:r>
            <a:r>
              <a:rPr lang="en-US" sz="1400" dirty="0"/>
              <a:t> son </a:t>
            </a:r>
            <a:r>
              <a:rPr lang="en-US" sz="1400" dirty="0" err="1"/>
              <a:t>teslim</a:t>
            </a:r>
            <a:r>
              <a:rPr lang="en-US" sz="1400" dirty="0"/>
              <a:t> </a:t>
            </a:r>
            <a:r>
              <a:rPr lang="en-US" sz="1400" dirty="0" err="1"/>
              <a:t>tarihinden</a:t>
            </a:r>
            <a:r>
              <a:rPr lang="en-US" sz="1400" dirty="0"/>
              <a:t> </a:t>
            </a:r>
            <a:r>
              <a:rPr lang="en-US" sz="1400" dirty="0" err="1"/>
              <a:t>önce</a:t>
            </a:r>
            <a:r>
              <a:rPr lang="en-US" sz="1400" dirty="0"/>
              <a:t> </a:t>
            </a:r>
            <a:r>
              <a:rPr lang="en-US" sz="1400" dirty="0" err="1"/>
              <a:t>UKEY’deki</a:t>
            </a:r>
            <a:r>
              <a:rPr lang="en-US" sz="1400" dirty="0"/>
              <a:t> Lab5 </a:t>
            </a:r>
            <a:r>
              <a:rPr lang="en-US" sz="1400" dirty="0" err="1"/>
              <a:t>ödevi</a:t>
            </a:r>
            <a:r>
              <a:rPr lang="en-US" sz="1400" dirty="0"/>
              <a:t> </a:t>
            </a:r>
            <a:r>
              <a:rPr lang="en-US" sz="1400" dirty="0" err="1"/>
              <a:t>arayüzüne</a:t>
            </a:r>
            <a:r>
              <a:rPr lang="en-US" sz="1400" dirty="0"/>
              <a:t> </a:t>
            </a:r>
            <a:r>
              <a:rPr lang="en-US" sz="1400" dirty="0" err="1"/>
              <a:t>yükleyiniz</a:t>
            </a:r>
            <a:r>
              <a:rPr lang="en-US" sz="1400" dirty="0"/>
              <a:t>. 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687" y="3575383"/>
            <a:ext cx="3497292" cy="279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534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İçerik Yer Tutucusu 2">
                <a:extLst>
                  <a:ext uri="{FF2B5EF4-FFF2-40B4-BE49-F238E27FC236}">
                    <a16:creationId xmlns:a16="http://schemas.microsoft.com/office/drawing/2014/main" id="{20AF3E50-9CE8-5C52-6262-E89369B7BF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88640"/>
                <a:ext cx="8229600" cy="6480720"/>
              </a:xfrm>
            </p:spPr>
            <p:txBody>
              <a:bodyPr>
                <a:normAutofit fontScale="62500" lnSpcReduction="20000"/>
              </a:bodyPr>
              <a:lstStyle/>
              <a:p>
                <a:pPr algn="just"/>
                <a:r>
                  <a:rPr lang="en-US" sz="3200" kern="1200" dirty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rPr>
                  <a:t>1-) 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x-y-z</a:t>
                </a:r>
                <a:r>
                  <a:rPr lang="en-US" sz="32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3200" kern="1200" baseline="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eksenlerinde</a:t>
                </a:r>
                <a:r>
                  <a:rPr lang="en-US" sz="32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(0.3, 0.3, -0.3) </a:t>
                </a:r>
                <a:r>
                  <a:rPr lang="en-US" sz="3200" kern="1200" baseline="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ölçekleme</a:t>
                </a:r>
                <a:r>
                  <a:rPr lang="en-US" sz="32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ve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(5, 5, 5)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kaydırma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ile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çaydanlık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obj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modelini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metal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dokuda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çizdirme</a:t>
                </a:r>
                <a:endParaRPr lang="tr-TR" sz="3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algn="just"/>
                <a:endParaRPr lang="en-US" sz="3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algn="just"/>
                <a:r>
                  <a:rPr lang="en-US" sz="3200" kern="1200" dirty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rPr>
                  <a:t>2-) 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x-y-z</a:t>
                </a:r>
                <a:r>
                  <a:rPr lang="en-US" sz="32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3200" kern="1200" baseline="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eksenlerinde</a:t>
                </a:r>
                <a:r>
                  <a:rPr lang="en-US" sz="32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(0.05, 0.05, 0.05) </a:t>
                </a:r>
                <a:r>
                  <a:rPr lang="en-US" sz="3200" kern="1200" baseline="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ölçekleme</a:t>
                </a:r>
                <a:r>
                  <a:rPr lang="en-US" sz="32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ve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(5, 5, 5)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kaydırma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ile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gezegen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obj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modelini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orijinal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mars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dokusunda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çizdirme</a:t>
                </a:r>
                <a:endParaRPr lang="tr-TR" sz="3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algn="just"/>
                <a:endParaRPr lang="en-US" sz="3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algn="just">
                  <a:spcBef>
                    <a:spcPts val="0"/>
                  </a:spcBef>
                  <a:defRPr/>
                </a:pPr>
                <a:r>
                  <a:rPr lang="en-US" sz="3200" kern="1200" dirty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rPr>
                  <a:t>3-) 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x-y-z</a:t>
                </a:r>
                <a:r>
                  <a:rPr lang="en-US" sz="32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3200" kern="1200" baseline="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eksenlerinde</a:t>
                </a:r>
                <a:r>
                  <a:rPr lang="en-US" sz="32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(4, 4, 4)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ölçekleme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ve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iki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noktası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P</a:t>
                </a:r>
                <a:r>
                  <a:rPr lang="en-US" sz="3200" kern="1200" baseline="-250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0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=</a:t>
                </a:r>
                <a:r>
                  <a:rPr lang="en-US" sz="32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(-2, 5, 3) </a:t>
                </a:r>
                <a:r>
                  <a:rPr lang="en-US" sz="3200" kern="1200" baseline="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ve</a:t>
                </a:r>
                <a:r>
                  <a:rPr lang="en-US" sz="32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P</a:t>
                </a:r>
                <a:r>
                  <a:rPr lang="en-US" sz="3200" kern="1200" baseline="-250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1</a:t>
                </a:r>
                <a:r>
                  <a:rPr lang="en-US" sz="32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= (-8, 9, 5)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olan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bir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genel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eksen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3200" kern="1200" baseline="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etrafında</a:t>
                </a:r>
                <a:r>
                  <a:rPr lang="en-US" sz="32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60</a:t>
                </a:r>
                <a14:m>
                  <m:oMath xmlns:m="http://schemas.openxmlformats.org/officeDocument/2006/math">
                    <m:r>
                      <a:rPr lang="en-US" sz="3200" i="1" kern="1200" baseline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°</m:t>
                    </m:r>
                  </m:oMath>
                </a14:m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döndürme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ile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ev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bitkisi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off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modelini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yeşil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mermer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dokuda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çizdirme</a:t>
                </a:r>
                <a:endParaRPr lang="tr-TR" sz="3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algn="just">
                  <a:spcBef>
                    <a:spcPts val="0"/>
                  </a:spcBef>
                  <a:defRPr/>
                </a:pPr>
                <a:endParaRPr lang="en-US" sz="3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algn="just">
                  <a:spcBef>
                    <a:spcPts val="0"/>
                  </a:spcBef>
                  <a:defRPr/>
                </a:pPr>
                <a:r>
                  <a:rPr lang="en-US" sz="3200" kern="1200" dirty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rPr>
                  <a:t>4-) 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x-y-z</a:t>
                </a:r>
                <a:r>
                  <a:rPr lang="en-US" sz="32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3200" kern="1200" baseline="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eksenlerinde</a:t>
                </a:r>
                <a:r>
                  <a:rPr lang="en-US" sz="32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(0.1, 0.1, 0.1)  </a:t>
                </a:r>
                <a:r>
                  <a:rPr lang="en-US" sz="3200" kern="1200" baseline="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ölçekleme</a:t>
                </a:r>
                <a:r>
                  <a:rPr lang="en-US" sz="32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ve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(-2, 5, 3)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kaydırma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ile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kaya obj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modelini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orijinal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kaya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dokusunda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çizdirme</a:t>
                </a:r>
                <a:endParaRPr lang="tr-TR" sz="3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algn="just">
                  <a:spcBef>
                    <a:spcPts val="0"/>
                  </a:spcBef>
                  <a:defRPr/>
                </a:pPr>
                <a:endParaRPr lang="en-US" sz="3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algn="just">
                  <a:spcBef>
                    <a:spcPts val="0"/>
                  </a:spcBef>
                  <a:defRPr/>
                </a:pPr>
                <a:r>
                  <a:rPr lang="en-US" sz="3200" kern="1200" dirty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rPr>
                  <a:t>5-) 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(10, 10, -10)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sabit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noktasına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göre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x-y-z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eksenlerinde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sırasıyla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(0.1, -0.1, 0.1)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ölçekleme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ile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hava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balonu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obj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modelini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ahşap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dokuda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çizdirme</a:t>
                </a:r>
                <a:endParaRPr lang="tr-TR" sz="3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algn="just">
                  <a:spcBef>
                    <a:spcPts val="0"/>
                  </a:spcBef>
                  <a:defRPr/>
                </a:pPr>
                <a:endParaRPr lang="en-US" sz="3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algn="just">
                  <a:spcBef>
                    <a:spcPts val="0"/>
                  </a:spcBef>
                  <a:defRPr/>
                </a:pPr>
                <a:r>
                  <a:rPr lang="en-US" sz="3200" kern="1200" dirty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rPr>
                  <a:t>6-) 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(-3, -3, 3)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orijinli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, x’-y’-z’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eksenleri</a:t>
                </a:r>
                <a:r>
                  <a:rPr lang="en-US" sz="32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3200" kern="1200" baseline="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sırasıyla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z-x-y</a:t>
                </a:r>
                <a:r>
                  <a:rPr lang="en-US" sz="32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3200" kern="1200" baseline="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eksenleriyle</a:t>
                </a:r>
                <a:r>
                  <a:rPr lang="en-US" sz="32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3200" kern="1200" baseline="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hizalı</a:t>
                </a:r>
                <a:r>
                  <a:rPr lang="en-US" sz="32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3200" kern="1200" baseline="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ve</a:t>
                </a:r>
                <a:r>
                  <a:rPr lang="en-US" sz="32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3200" kern="1200" baseline="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ölçeği</a:t>
                </a:r>
                <a:r>
                  <a:rPr lang="en-US" sz="32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x’-y’-z’</a:t>
                </a:r>
                <a:r>
                  <a:rPr lang="en-US" sz="32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3200" kern="1200" baseline="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eksenlerinde</a:t>
                </a:r>
                <a:r>
                  <a:rPr lang="en-US" sz="32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(0.5, 0.5, 0.5) </a:t>
                </a:r>
                <a:r>
                  <a:rPr lang="en-US" sz="3200" kern="1200" baseline="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olan</a:t>
                </a:r>
                <a:r>
                  <a:rPr lang="en-US" sz="32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3200" kern="1200" baseline="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yerel</a:t>
                </a:r>
                <a:r>
                  <a:rPr lang="en-US" sz="32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koordinat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sisteminde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balık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off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modelini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gökyüzü</a:t>
                </a:r>
                <a:r>
                  <a:rPr lang="en-US" sz="32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dokusunda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çizdirme</a:t>
                </a:r>
                <a:endParaRPr lang="tr-TR" sz="3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algn="just">
                  <a:spcBef>
                    <a:spcPts val="0"/>
                  </a:spcBef>
                  <a:defRPr/>
                </a:pPr>
                <a:endParaRPr lang="en-US" sz="3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algn="just">
                  <a:spcBef>
                    <a:spcPts val="0"/>
                  </a:spcBef>
                  <a:defRPr/>
                </a:pPr>
                <a:r>
                  <a:rPr lang="en-US" sz="3200" kern="1200" dirty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rPr>
                  <a:t>7-) 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x-y-z</a:t>
                </a:r>
                <a:r>
                  <a:rPr lang="en-US" sz="32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3200" kern="1200" baseline="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eksenlerinde</a:t>
                </a:r>
                <a:r>
                  <a:rPr lang="en-US" sz="32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(0.05, 0.05, 0.05) </a:t>
                </a:r>
                <a:r>
                  <a:rPr lang="en-US" sz="3200" kern="1200" baseline="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ölçekleme</a:t>
                </a:r>
                <a:r>
                  <a:rPr lang="en-US" sz="32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ve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(-3, -3, 3)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kaydırma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ile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gezegen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obj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modelini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orijinal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dokusunda</a:t>
                </a:r>
                <a:r>
                  <a:rPr lang="en-US" sz="3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3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çizdirme</a:t>
                </a:r>
                <a:endParaRPr lang="en-US" sz="3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endParaRPr lang="tr-TR" dirty="0"/>
              </a:p>
            </p:txBody>
          </p:sp>
        </mc:Choice>
        <mc:Fallback>
          <p:sp>
            <p:nvSpPr>
              <p:cNvPr id="3" name="İçerik Yer Tutucusu 2">
                <a:extLst>
                  <a:ext uri="{FF2B5EF4-FFF2-40B4-BE49-F238E27FC236}">
                    <a16:creationId xmlns:a16="http://schemas.microsoft.com/office/drawing/2014/main" id="{20AF3E50-9CE8-5C52-6262-E89369B7BF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88640"/>
                <a:ext cx="8229600" cy="6480720"/>
              </a:xfrm>
              <a:blipFill>
                <a:blip r:embed="rId3"/>
                <a:stretch>
                  <a:fillRect l="-667" t="-1411" r="-74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5792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 Dosya Formatı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6347048" cy="4931302"/>
          </a:xfrm>
        </p:spPr>
        <p:txBody>
          <a:bodyPr>
            <a:noAutofit/>
          </a:bodyPr>
          <a:lstStyle/>
          <a:p>
            <a:pPr algn="just">
              <a:spcBef>
                <a:spcPts val="200"/>
              </a:spcBef>
            </a:pPr>
            <a:r>
              <a:rPr lang="en-US" sz="2000"/>
              <a:t>Sırt çantası obj dosyasının farklı ışıklandırma koşullarında görsellenmesi gerçekleştirilebilir.</a:t>
            </a:r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042" y="3743274"/>
            <a:ext cx="2159318" cy="2069033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3540374"/>
            <a:ext cx="2159318" cy="2474835"/>
          </a:xfrm>
          <a:prstGeom prst="rect">
            <a:avLst/>
          </a:prstGeom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391" y="1912436"/>
            <a:ext cx="1396324" cy="1396324"/>
          </a:xfrm>
          <a:prstGeom prst="rect">
            <a:avLst/>
          </a:prstGeom>
        </p:spPr>
      </p:pic>
      <p:pic>
        <p:nvPicPr>
          <p:cNvPr id="14" name="Resim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449" y="3623734"/>
            <a:ext cx="1402266" cy="1402266"/>
          </a:xfrm>
          <a:prstGeom prst="rect">
            <a:avLst/>
          </a:prstGeom>
        </p:spPr>
      </p:pic>
      <p:sp>
        <p:nvSpPr>
          <p:cNvPr id="15" name="Metin kutusu 14"/>
          <p:cNvSpPr txBox="1"/>
          <p:nvPr/>
        </p:nvSpPr>
        <p:spPr>
          <a:xfrm>
            <a:off x="7570939" y="3279245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normal</a:t>
            </a:r>
          </a:p>
        </p:txBody>
      </p:sp>
      <p:sp>
        <p:nvSpPr>
          <p:cNvPr id="16" name="Metin kutusu 15"/>
          <p:cNvSpPr txBox="1"/>
          <p:nvPr/>
        </p:nvSpPr>
        <p:spPr>
          <a:xfrm>
            <a:off x="7541010" y="1509702"/>
            <a:ext cx="825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diffuse</a:t>
            </a:r>
          </a:p>
        </p:txBody>
      </p:sp>
      <p:sp>
        <p:nvSpPr>
          <p:cNvPr id="17" name="Metin kutusu 16"/>
          <p:cNvSpPr txBox="1"/>
          <p:nvPr/>
        </p:nvSpPr>
        <p:spPr>
          <a:xfrm>
            <a:off x="7558934" y="4991806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specular</a:t>
            </a:r>
          </a:p>
        </p:txBody>
      </p:sp>
      <p:pic>
        <p:nvPicPr>
          <p:cNvPr id="18" name="Resim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534" y="5301208"/>
            <a:ext cx="1428002" cy="142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056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Şeritler (</a:t>
            </a:r>
            <a:r>
              <a:rPr lang="tr-TR" dirty="0" err="1"/>
              <a:t>Splines</a:t>
            </a:r>
            <a:r>
              <a:rPr lang="tr-TR" dirty="0"/>
              <a:t>)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52596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tr-TR" sz="2800" dirty="0"/>
              <a:t>Sınır temsili modelleme </a:t>
            </a:r>
            <a:r>
              <a:rPr lang="tr-TR" sz="2800"/>
              <a:t>tekniğidir.</a:t>
            </a:r>
            <a:endParaRPr lang="en-US" sz="2800"/>
          </a:p>
          <a:p>
            <a:pPr>
              <a:lnSpc>
                <a:spcPct val="120000"/>
              </a:lnSpc>
            </a:pPr>
            <a:r>
              <a:rPr lang="en-US" sz="2800"/>
              <a:t>B</a:t>
            </a:r>
            <a:r>
              <a:rPr lang="tr-TR" sz="2800"/>
              <a:t>elirlenmiş bir dizi noktayı kullanarak düzgün eğri</a:t>
            </a:r>
            <a:r>
              <a:rPr lang="en-US" sz="2800"/>
              <a:t>ler ve yüzeyler </a:t>
            </a:r>
            <a:r>
              <a:rPr lang="tr-TR" sz="2800"/>
              <a:t>türe</a:t>
            </a:r>
            <a:r>
              <a:rPr lang="en-US" sz="2800"/>
              <a:t>tilir.</a:t>
            </a:r>
          </a:p>
          <a:p>
            <a:pPr>
              <a:lnSpc>
                <a:spcPct val="120000"/>
              </a:lnSpc>
            </a:pPr>
            <a:r>
              <a:rPr lang="tr-TR" sz="2800"/>
              <a:t>Şerit eğrisi (Spline curve)</a:t>
            </a:r>
            <a:endParaRPr lang="en-US" sz="2800"/>
          </a:p>
          <a:p>
            <a:pPr lvl="1">
              <a:lnSpc>
                <a:spcPct val="120000"/>
              </a:lnSpc>
            </a:pPr>
            <a:r>
              <a:rPr lang="tr-TR" sz="2400"/>
              <a:t>Parça sınırlarında tanımlı </a:t>
            </a:r>
            <a:r>
              <a:rPr lang="en-US" sz="2400"/>
              <a:t>ve </a:t>
            </a:r>
            <a:r>
              <a:rPr lang="tr-TR" sz="2400"/>
              <a:t>herhangi bir süreklilik koşulunu sağlayan polinom </a:t>
            </a:r>
            <a:r>
              <a:rPr lang="en-US" sz="2400"/>
              <a:t>parçalarından</a:t>
            </a:r>
            <a:r>
              <a:rPr lang="tr-TR" sz="2400"/>
              <a:t> oluş</a:t>
            </a:r>
            <a:r>
              <a:rPr lang="en-US" sz="2400"/>
              <a:t>an</a:t>
            </a:r>
            <a:r>
              <a:rPr lang="tr-TR" sz="2400"/>
              <a:t> birleşik </a:t>
            </a:r>
            <a:r>
              <a:rPr lang="en-US" sz="2400"/>
              <a:t>bir </a:t>
            </a:r>
            <a:r>
              <a:rPr lang="tr-TR" sz="2400"/>
              <a:t>eğ</a:t>
            </a:r>
            <a:r>
              <a:rPr lang="en-US" sz="2400"/>
              <a:t>ridir.</a:t>
            </a:r>
          </a:p>
          <a:p>
            <a:pPr lvl="1">
              <a:lnSpc>
                <a:spcPct val="120000"/>
              </a:lnSpc>
            </a:pPr>
            <a:r>
              <a:rPr lang="tr-TR" sz="2400"/>
              <a:t>Bu tür bir eğri matematiksel olarak tanımlanabilir.</a:t>
            </a:r>
          </a:p>
          <a:p>
            <a:pPr lvl="2">
              <a:lnSpc>
                <a:spcPct val="120000"/>
              </a:lnSpc>
            </a:pPr>
            <a:r>
              <a:rPr lang="en-US" sz="2000"/>
              <a:t>B</a:t>
            </a:r>
            <a:r>
              <a:rPr lang="tr-TR" sz="2000"/>
              <a:t>irinci ve ikinci dereceden türevleri eğri parçaları boyunca sürekli olan parçalı kübik polinom fonksiyonları </a:t>
            </a:r>
            <a:r>
              <a:rPr lang="en-US" sz="2000"/>
              <a:t>kullanılabilir.</a:t>
            </a:r>
            <a:endParaRPr lang="tr-TR" sz="2400" dirty="0"/>
          </a:p>
          <a:p>
            <a:pPr>
              <a:lnSpc>
                <a:spcPct val="120000"/>
              </a:lnSpc>
            </a:pPr>
            <a:r>
              <a:rPr lang="tr-TR" sz="2800"/>
              <a:t>Şerit </a:t>
            </a:r>
            <a:r>
              <a:rPr lang="tr-TR" sz="2800" dirty="0"/>
              <a:t>yüzeyi (</a:t>
            </a:r>
            <a:r>
              <a:rPr lang="tr-TR" sz="2800" dirty="0" err="1"/>
              <a:t>Spline</a:t>
            </a:r>
            <a:r>
              <a:rPr lang="tr-TR" sz="2800" dirty="0"/>
              <a:t> </a:t>
            </a:r>
            <a:r>
              <a:rPr lang="tr-TR" sz="2800" dirty="0" err="1"/>
              <a:t>surface</a:t>
            </a:r>
            <a:r>
              <a:rPr lang="tr-TR" sz="2800" dirty="0"/>
              <a:t>)</a:t>
            </a:r>
          </a:p>
          <a:p>
            <a:pPr lvl="1">
              <a:lnSpc>
                <a:spcPct val="120000"/>
              </a:lnSpc>
            </a:pPr>
            <a:r>
              <a:rPr lang="tr-TR" sz="2500" dirty="0"/>
              <a:t>İki şerit eğrisi </a:t>
            </a:r>
            <a:r>
              <a:rPr lang="tr-TR" sz="2400" dirty="0"/>
              <a:t>kümesi</a:t>
            </a:r>
            <a:r>
              <a:rPr lang="tr-TR" sz="2500" dirty="0"/>
              <a:t> ile tanımlanır.</a:t>
            </a:r>
          </a:p>
        </p:txBody>
      </p:sp>
    </p:spTree>
    <p:extLst>
      <p:ext uri="{BB962C8B-B14F-4D97-AF65-F5344CB8AC3E}">
        <p14:creationId xmlns:p14="http://schemas.microsoft.com/office/powerpoint/2010/main" val="2255903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Kullanım Alanları</a:t>
            </a:r>
            <a:r>
              <a:rPr lang="en-US"/>
              <a:t> - I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/>
              <a:t>2-B </a:t>
            </a:r>
            <a:r>
              <a:rPr lang="tr-TR" dirty="0"/>
              <a:t>çizimler</a:t>
            </a:r>
          </a:p>
          <a:p>
            <a:r>
              <a:rPr lang="tr-TR"/>
              <a:t>Yazı tipi</a:t>
            </a:r>
            <a:endParaRPr lang="tr-T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858" y="1673493"/>
            <a:ext cx="1548019" cy="2318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ikdörtgen 3"/>
          <p:cNvSpPr/>
          <p:nvPr/>
        </p:nvSpPr>
        <p:spPr>
          <a:xfrm>
            <a:off x="5367322" y="5910359"/>
            <a:ext cx="35638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/>
              <a:t>Bir yüzey parçası, tıraşlama eğrileri ile kesilerek değiştirilebilir.</a:t>
            </a:r>
            <a:endParaRPr lang="tr-TR"/>
          </a:p>
        </p:txBody>
      </p:sp>
      <p:pic>
        <p:nvPicPr>
          <p:cNvPr id="10" name="AADGHYW0.jpg" descr="AADGHYW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4"/>
          <a:stretch/>
        </p:blipFill>
        <p:spPr bwMode="auto">
          <a:xfrm>
            <a:off x="6231418" y="3140968"/>
            <a:ext cx="2149896" cy="2665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Dikdörtgen 10"/>
          <p:cNvSpPr/>
          <p:nvPr/>
        </p:nvSpPr>
        <p:spPr>
          <a:xfrm>
            <a:off x="2637313" y="4260938"/>
            <a:ext cx="35638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/>
              <a:t>Belirli bir fonta ait karakter şerit parçaları ile tanımlanabilir.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96016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/>
              <a:t>Kullanım Alanları</a:t>
            </a:r>
            <a:r>
              <a:rPr lang="en-US"/>
              <a:t> - II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198" y="1600201"/>
            <a:ext cx="8363273" cy="2980927"/>
          </a:xfrm>
        </p:spPr>
        <p:txBody>
          <a:bodyPr>
            <a:normAutofit/>
          </a:bodyPr>
          <a:lstStyle/>
          <a:p>
            <a:r>
              <a:rPr lang="tr-TR" sz="2800"/>
              <a:t>3-B modelleme</a:t>
            </a:r>
          </a:p>
          <a:p>
            <a:r>
              <a:rPr lang="tr-TR" sz="2800"/>
              <a:t>Animasyon</a:t>
            </a:r>
          </a:p>
          <a:p>
            <a:endParaRPr lang="tr-TR" sz="28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79" y="2996952"/>
            <a:ext cx="4569891" cy="1940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AADGHGA0.jpg" descr="AADGHGA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11"/>
          <a:stretch/>
        </p:blipFill>
        <p:spPr bwMode="auto">
          <a:xfrm>
            <a:off x="5701227" y="2002015"/>
            <a:ext cx="3079884" cy="257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Dikdörtgen 12"/>
          <p:cNvSpPr/>
          <p:nvPr/>
        </p:nvSpPr>
        <p:spPr>
          <a:xfrm>
            <a:off x="5521162" y="4528259"/>
            <a:ext cx="338474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/>
              <a:t>Otomotiv tasarımında kullanılan </a:t>
            </a:r>
            <a:r>
              <a:rPr lang="tr-TR"/>
              <a:t>CAD uygulamasında</a:t>
            </a:r>
            <a:r>
              <a:rPr lang="en-US"/>
              <a:t> kestirilmiş</a:t>
            </a:r>
            <a:r>
              <a:rPr lang="tr-TR"/>
              <a:t> bir şerit yüzeyi.</a:t>
            </a:r>
            <a:endParaRPr lang="tr-TR" dirty="0"/>
          </a:p>
          <a:p>
            <a:pPr algn="ctr"/>
            <a:r>
              <a:rPr lang="tr-TR" dirty="0"/>
              <a:t>Yüzey kontrol </a:t>
            </a:r>
            <a:r>
              <a:rPr lang="tr-TR"/>
              <a:t>noktaları düz</a:t>
            </a:r>
            <a:r>
              <a:rPr lang="en-US"/>
              <a:t>gün</a:t>
            </a:r>
            <a:r>
              <a:rPr lang="tr-TR"/>
              <a:t> </a:t>
            </a:r>
            <a:r>
              <a:rPr lang="en-US"/>
              <a:t>doğru</a:t>
            </a:r>
            <a:r>
              <a:rPr lang="tr-TR"/>
              <a:t> parçaları</a:t>
            </a:r>
            <a:r>
              <a:rPr lang="en-US"/>
              <a:t> ile birleştirilmiştir</a:t>
            </a:r>
            <a:r>
              <a:rPr lang="tr-TR"/>
              <a:t>.</a:t>
            </a:r>
            <a:endParaRPr lang="tr-TR" dirty="0"/>
          </a:p>
          <a:p>
            <a:pPr algn="ctr"/>
            <a:r>
              <a:rPr lang="tr-TR" dirty="0" err="1"/>
              <a:t>Polinom</a:t>
            </a:r>
            <a:r>
              <a:rPr lang="tr-TR" dirty="0"/>
              <a:t> eğri parçalarıyla yüzey sınırları çizilmiştir.</a:t>
            </a:r>
          </a:p>
        </p:txBody>
      </p:sp>
      <p:sp>
        <p:nvSpPr>
          <p:cNvPr id="14" name="Dikdörtgen 13"/>
          <p:cNvSpPr/>
          <p:nvPr/>
        </p:nvSpPr>
        <p:spPr>
          <a:xfrm>
            <a:off x="507238" y="4870901"/>
            <a:ext cx="4726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/>
              <a:t>ACM, 1987, «</a:t>
            </a:r>
            <a:r>
              <a:rPr lang="tr-TR" dirty="0" err="1"/>
              <a:t>Principles</a:t>
            </a:r>
            <a:r>
              <a:rPr lang="tr-TR" dirty="0"/>
              <a:t> of </a:t>
            </a:r>
            <a:r>
              <a:rPr lang="tr-TR" dirty="0" err="1"/>
              <a:t>traditional</a:t>
            </a:r>
            <a:r>
              <a:rPr lang="tr-TR" dirty="0"/>
              <a:t> </a:t>
            </a:r>
            <a:r>
              <a:rPr lang="tr-TR" dirty="0" err="1"/>
              <a:t>animation</a:t>
            </a:r>
            <a:r>
              <a:rPr lang="tr-TR" dirty="0"/>
              <a:t> </a:t>
            </a:r>
            <a:r>
              <a:rPr lang="tr-TR" dirty="0" err="1"/>
              <a:t>applied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3D </a:t>
            </a:r>
            <a:r>
              <a:rPr lang="tr-TR" dirty="0" err="1"/>
              <a:t>computer</a:t>
            </a:r>
            <a:r>
              <a:rPr lang="tr-TR" dirty="0"/>
              <a:t> </a:t>
            </a:r>
            <a:r>
              <a:rPr lang="tr-TR" dirty="0" err="1"/>
              <a:t>animation</a:t>
            </a:r>
            <a:r>
              <a:rPr lang="tr-TR" dirty="0"/>
              <a:t>.»</a:t>
            </a:r>
          </a:p>
        </p:txBody>
      </p:sp>
    </p:spTree>
    <p:extLst>
      <p:ext uri="{BB962C8B-B14F-4D97-AF65-F5344CB8AC3E}">
        <p14:creationId xmlns:p14="http://schemas.microsoft.com/office/powerpoint/2010/main" val="4222628276"/>
      </p:ext>
    </p:extLst>
  </p:cSld>
  <p:clrMapOvr>
    <a:masterClrMapping/>
  </p:clrMapOvr>
</p:sld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27395</TotalTime>
  <Words>3505</Words>
  <Application>Microsoft Office PowerPoint</Application>
  <PresentationFormat>Ekran Gösterisi (4:3)</PresentationFormat>
  <Paragraphs>477</Paragraphs>
  <Slides>59</Slides>
  <Notes>24</Notes>
  <HiddenSlides>0</HiddenSlides>
  <MMClips>0</MMClips>
  <ScaleCrop>false</ScaleCrop>
  <HeadingPairs>
    <vt:vector size="8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Eklenmiş OLE Hizmet Programları</vt:lpstr>
      </vt:variant>
      <vt:variant>
        <vt:i4>1</vt:i4>
      </vt:variant>
      <vt:variant>
        <vt:lpstr>Slayt Başlıkları</vt:lpstr>
      </vt:variant>
      <vt:variant>
        <vt:i4>59</vt:i4>
      </vt:variant>
    </vt:vector>
  </HeadingPairs>
  <TitlesOfParts>
    <vt:vector size="65" baseType="lpstr">
      <vt:lpstr>Arial</vt:lpstr>
      <vt:lpstr>Calibri</vt:lpstr>
      <vt:lpstr>Cambria Math</vt:lpstr>
      <vt:lpstr>Courier New</vt:lpstr>
      <vt:lpstr>Ofis Teması</vt:lpstr>
      <vt:lpstr>Denklem</vt:lpstr>
      <vt:lpstr>BMB 3022 BİLGİSAYAR GRAFİKLERİ</vt:lpstr>
      <vt:lpstr>Ağlar (Meshes)</vt:lpstr>
      <vt:lpstr>OFF Dosya Formatı</vt:lpstr>
      <vt:lpstr>OBJ Dosya Formatı</vt:lpstr>
      <vt:lpstr>OBJ Dosya Formatı</vt:lpstr>
      <vt:lpstr>OBJ Dosya Formatı</vt:lpstr>
      <vt:lpstr>Şeritler (Splines)</vt:lpstr>
      <vt:lpstr>Kullanım Alanları - I</vt:lpstr>
      <vt:lpstr>Kullanım Alanları - II</vt:lpstr>
      <vt:lpstr>Ara Değerleme ve Kestirim</vt:lpstr>
      <vt:lpstr>Konveks Zarf (Convex Hull)</vt:lpstr>
      <vt:lpstr>Kontrol Çizgesi</vt:lpstr>
      <vt:lpstr>Parametrik Süreklilik Koşulları</vt:lpstr>
      <vt:lpstr>Parametrik Süreklilik Koşulları</vt:lpstr>
      <vt:lpstr>Geometrik Süreklilik Koşulları</vt:lpstr>
      <vt:lpstr>Kübik Şeritler Polinom Temsili </vt:lpstr>
      <vt:lpstr>Kübik Şeritlerin Temsili I</vt:lpstr>
      <vt:lpstr>Kübik Şeritlerin Temsili II </vt:lpstr>
      <vt:lpstr>Kübik Şeritlerin Temsili II </vt:lpstr>
      <vt:lpstr>Kübik Şeritlerin Temsili III</vt:lpstr>
      <vt:lpstr>Kübik Şeritlerin Temsili: Özet </vt:lpstr>
      <vt:lpstr>Bir Doğru Parçasının Tanımı</vt:lpstr>
      <vt:lpstr>Doğru Parçasının Temsil I ile Tanımı</vt:lpstr>
      <vt:lpstr>Doğru Parçasının Temsil II ile Tanımı</vt:lpstr>
      <vt:lpstr>Doğru Parçasının Temsil III ile Tanımı</vt:lpstr>
      <vt:lpstr>Şerit Yüzeyleri</vt:lpstr>
      <vt:lpstr>Şerit Yüzeyleri</vt:lpstr>
      <vt:lpstr>Şerit Yüzeyleri</vt:lpstr>
      <vt:lpstr>Şerit Yüzeylerin Gösterimi: Dörtgen</vt:lpstr>
      <vt:lpstr>Şerit Yüzeylerin Gösterimi: Dörtgen (Alternatif)</vt:lpstr>
      <vt:lpstr>Şerit Yüzeylerin Gösterimi: Üçgen (Alternatif)</vt:lpstr>
      <vt:lpstr>Şerit Yüzeylerin Gösterimi:  Üçgen Dizisi (Alternatif)</vt:lpstr>
      <vt:lpstr>Bézier Şerit Eğrileri</vt:lpstr>
      <vt:lpstr>Bézier Şerit Eğrileri: 2 Kontrol Noktası</vt:lpstr>
      <vt:lpstr>Bézier Şerit Eğrileri: 3 Kontrol Noktası</vt:lpstr>
      <vt:lpstr>Bézier Şerit Eğrileri: 4 Kontrol Noktası</vt:lpstr>
      <vt:lpstr>Bézier Şerit Eğrileri: 4 Kontrol Noktası Değişen Nokta Sıraları</vt:lpstr>
      <vt:lpstr>Bézier Şerit Eğrileri: 5 Kontrol Noktası</vt:lpstr>
      <vt:lpstr>Bézier Şerit Eğrileri: 5 Kontrol Noktası Değişen Nokta Sıraları</vt:lpstr>
      <vt:lpstr>Bézier Şerit Eğrileri Özellikleri I</vt:lpstr>
      <vt:lpstr>Bézier Şerit Eğrileri Özellikleri II</vt:lpstr>
      <vt:lpstr>Bézier Eğri Parçalarını Birleştirme I</vt:lpstr>
      <vt:lpstr>Bézier Eğri Parçalarını Birleştirme II</vt:lpstr>
      <vt:lpstr>Kübik Bézier Eğrisinin Matris Temsili</vt:lpstr>
      <vt:lpstr>Kübik Bézier Eğrisinin Taban Fonksiyonları</vt:lpstr>
      <vt:lpstr>Altbölüm ile Kontrol Noktası Üretimi</vt:lpstr>
      <vt:lpstr>Bézier Yüzeyleri</vt:lpstr>
      <vt:lpstr>Bézier Yüzeyleri</vt:lpstr>
      <vt:lpstr>Bézier Yüzeylerini Birleştirme</vt:lpstr>
      <vt:lpstr>Bézier Yüzeylerini Birleştirme</vt:lpstr>
      <vt:lpstr>Bézier Yüzeylerini Birleştirme</vt:lpstr>
      <vt:lpstr>Bézier Yüzeylerini Birleştirme</vt:lpstr>
      <vt:lpstr>Bézier Eğrisi Örneği</vt:lpstr>
      <vt:lpstr>OpenGL Bézier Fonksiyonları Özeti</vt:lpstr>
      <vt:lpstr>OpenGL B-eğrisi Fonksiyonları Özeti</vt:lpstr>
      <vt:lpstr>OpenGL B-eğrisi Fonksiyonları Özeti (Devam)</vt:lpstr>
      <vt:lpstr>OpenGL B-eğrisi Fonksiyonları Özeti (Devam)</vt:lpstr>
      <vt:lpstr>Lab5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Grafik Donanımı</dc:title>
  <dc:creator>cnr</dc:creator>
  <cp:lastModifiedBy>Murat Berk Yetiştirir</cp:lastModifiedBy>
  <cp:revision>426</cp:revision>
  <dcterms:created xsi:type="dcterms:W3CDTF">2019-09-27T04:50:11Z</dcterms:created>
  <dcterms:modified xsi:type="dcterms:W3CDTF">2025-05-25T15:14:17Z</dcterms:modified>
</cp:coreProperties>
</file>